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62" r:id="rId4"/>
    <p:sldId id="257" r:id="rId5"/>
    <p:sldId id="295" r:id="rId6"/>
    <p:sldId id="293" r:id="rId7"/>
    <p:sldId id="269" r:id="rId8"/>
    <p:sldId id="284" r:id="rId9"/>
    <p:sldId id="285" r:id="rId10"/>
    <p:sldId id="280" r:id="rId11"/>
    <p:sldId id="272" r:id="rId12"/>
    <p:sldId id="281" r:id="rId13"/>
    <p:sldId id="283" r:id="rId14"/>
    <p:sldId id="274" r:id="rId15"/>
    <p:sldId id="282" r:id="rId16"/>
    <p:sldId id="261" r:id="rId17"/>
    <p:sldId id="286" r:id="rId18"/>
    <p:sldId id="266" r:id="rId19"/>
    <p:sldId id="267" r:id="rId20"/>
    <p:sldId id="279" r:id="rId21"/>
    <p:sldId id="264" r:id="rId22"/>
    <p:sldId id="270" r:id="rId23"/>
    <p:sldId id="276" r:id="rId24"/>
    <p:sldId id="303" r:id="rId25"/>
    <p:sldId id="301" r:id="rId26"/>
    <p:sldId id="302" r:id="rId27"/>
    <p:sldId id="268" r:id="rId28"/>
    <p:sldId id="273" r:id="rId29"/>
    <p:sldId id="287" r:id="rId30"/>
    <p:sldId id="288" r:id="rId31"/>
    <p:sldId id="289" r:id="rId32"/>
    <p:sldId id="290" r:id="rId33"/>
    <p:sldId id="291" r:id="rId34"/>
    <p:sldId id="275" r:id="rId35"/>
    <p:sldId id="292" r:id="rId36"/>
    <p:sldId id="277" r:id="rId37"/>
    <p:sldId id="294" r:id="rId38"/>
    <p:sldId id="299" r:id="rId39"/>
    <p:sldId id="296" r:id="rId40"/>
    <p:sldId id="300" r:id="rId41"/>
    <p:sldId id="265" r:id="rId42"/>
    <p:sldId id="259" r:id="rId43"/>
    <p:sldId id="305" r:id="rId44"/>
    <p:sldId id="306" r:id="rId45"/>
    <p:sldId id="312" r:id="rId46"/>
    <p:sldId id="307" r:id="rId47"/>
    <p:sldId id="309" r:id="rId48"/>
    <p:sldId id="313" r:id="rId49"/>
    <p:sldId id="311" r:id="rId50"/>
    <p:sldId id="310" r:id="rId51"/>
    <p:sldId id="304" r:id="rId52"/>
    <p:sldId id="258" r:id="rId53"/>
    <p:sldId id="314" r:id="rId54"/>
    <p:sldId id="308" r:id="rId55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A4EF"/>
    <a:srgbClr val="569CD6"/>
    <a:srgbClr val="6A9955"/>
    <a:srgbClr val="23373B"/>
    <a:srgbClr val="274B47"/>
    <a:srgbClr val="30E5CF"/>
    <a:srgbClr val="30E5D0"/>
    <a:srgbClr val="66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4" d="100"/>
          <a:sy n="64" d="100"/>
        </p:scale>
        <p:origin x="74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0C35AE7-CC11-4A03-4C48-D5DF9474BC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127EC44D-2E42-67D5-9DE5-09FD073A4E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1769D23-6637-0396-2DE7-2A7C9AC491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60489-6A36-454E-9583-915517FAECB1}" type="datetimeFigureOut">
              <a:rPr lang="zh-TW" altLang="en-US" smtClean="0"/>
              <a:t>2022/6/17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232C73C-42B8-C1EC-3CD1-425DB78863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FFACB14-CBA4-AD5B-897F-4EC86492C2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B832E-56AB-490F-8417-105B553577E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213531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8AC60E6-DB5F-11C3-3D7D-708E866C08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9A845667-B9BE-3374-2FF7-DFB9B4D7FC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936A6F1-E948-F61B-B822-8C6B2F39B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60489-6A36-454E-9583-915517FAECB1}" type="datetimeFigureOut">
              <a:rPr lang="zh-TW" altLang="en-US" smtClean="0"/>
              <a:t>2022/6/17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E577096-44BD-E1CD-2609-2D100D3B27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8C3A913-D5B5-0F3D-2F61-00A11CB5AE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B832E-56AB-490F-8417-105B553577E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869071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5E40CB1D-A7E9-4192-DB42-9F7536ABAFB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16160A06-DC05-A88C-7380-2C2E23DEA5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E6EE33D-33F5-B2DE-FB8B-458ACA3AD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60489-6A36-454E-9583-915517FAECB1}" type="datetimeFigureOut">
              <a:rPr lang="zh-TW" altLang="en-US" smtClean="0"/>
              <a:t>2022/6/17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2AA64A1-0652-C1AD-C491-B3AF5860EC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8F42E8D-B415-648B-4785-9235234A88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B832E-56AB-490F-8417-105B553577E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305250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01F62EB-665F-3D2C-7453-2E37F960C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ADA4013-62DF-6181-6B35-FD7D2E6723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6E21990-1F5D-B066-73C3-E823381809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60489-6A36-454E-9583-915517FAECB1}" type="datetimeFigureOut">
              <a:rPr lang="zh-TW" altLang="en-US" smtClean="0"/>
              <a:t>2022/6/17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3E0309F-9B46-CBD2-8776-4A56117F75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1B2C4C4-AA58-CC06-02C7-1C5DA8BB79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B832E-56AB-490F-8417-105B553577E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77946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E1DADEE-E6D0-26F0-BD5B-4B3C61BF5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F3CDEE0-B60B-C66D-F31C-6D29A832C6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8791A9A-579E-23F7-4304-441EB39222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60489-6A36-454E-9583-915517FAECB1}" type="datetimeFigureOut">
              <a:rPr lang="zh-TW" altLang="en-US" smtClean="0"/>
              <a:t>2022/6/17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7F6C0E8-CB31-FE87-3E1A-733F014B2B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1250056-54F4-2989-12D1-4246A4AC12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B832E-56AB-490F-8417-105B553577E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708377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ED70B4C-E113-FF16-6A82-E57119600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CF72767-4247-39F9-74AA-B1DD099007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F28344DD-576F-AD64-66B0-C3A542428C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A3201232-2E87-A65D-DBDC-638A9FF467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60489-6A36-454E-9583-915517FAECB1}" type="datetimeFigureOut">
              <a:rPr lang="zh-TW" altLang="en-US" smtClean="0"/>
              <a:t>2022/6/17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DA2DE302-6C75-5C9F-0788-5389DA2D3A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812413F3-AB15-5E25-2760-F846ECBB0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B832E-56AB-490F-8417-105B553577E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775096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68DCA0A-9F2F-CC25-4A90-5CE50F9F54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E308BA8-F2D4-6F97-40A8-712842C2DB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91608927-D7EE-FE98-04ED-05CC1C8CF6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B8587F94-1574-1D2D-1D8A-83EDEDFA7E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67EDED84-ECE4-289D-9D07-E986FA046F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65468326-D675-701A-224F-F7DD82A18C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60489-6A36-454E-9583-915517FAECB1}" type="datetimeFigureOut">
              <a:rPr lang="zh-TW" altLang="en-US" smtClean="0"/>
              <a:t>2022/6/17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7ADD61B3-0A6C-28C3-CCCE-9F459D72DE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E8A2A45E-4A52-95D6-0E2F-22A791265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B832E-56AB-490F-8417-105B553577E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613425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E65444D-CE53-C493-36C4-547CE43A0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5CFF9E74-9BD1-8B7D-7195-A0B63F5DEF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60489-6A36-454E-9583-915517FAECB1}" type="datetimeFigureOut">
              <a:rPr lang="zh-TW" altLang="en-US" smtClean="0"/>
              <a:t>2022/6/17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98AF309D-AA4C-5011-FD47-F4F7D7B0AE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53A91F1-11C7-4E1B-5EB9-50BE90448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B832E-56AB-490F-8417-105B553577E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169787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7E340E85-8411-04B2-41C0-2BA345AA6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60489-6A36-454E-9583-915517FAECB1}" type="datetimeFigureOut">
              <a:rPr lang="zh-TW" altLang="en-US" smtClean="0"/>
              <a:t>2022/6/17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25378036-470D-FD33-5760-A605B8E9CE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7EFF357-D59A-23A7-079F-AE0A3FD094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B832E-56AB-490F-8417-105B553577E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723082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F0C6414-4AE8-DF8C-7CF2-1C4E76FF8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7F5035F-83A3-F1F1-E00C-AAE8DE355C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D4009E00-EACF-B1C5-5589-62D2101698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0AFFCAFC-B95D-ABC9-C24D-3E0B831603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60489-6A36-454E-9583-915517FAECB1}" type="datetimeFigureOut">
              <a:rPr lang="zh-TW" altLang="en-US" smtClean="0"/>
              <a:t>2022/6/17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B68C7908-EF1D-1DFB-5ED0-A6851BE66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C1444DBA-FEA6-E20B-54A4-0460BE7DB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B832E-56AB-490F-8417-105B553577E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115946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EA8879D-3AD0-178B-58AB-35BA78484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B394A428-8E00-937F-1379-98DA665A43C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6B8DD91B-F356-46A8-86CC-CCF4D22529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148DB470-5DC2-DF7C-99F8-501FF77ADC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60489-6A36-454E-9583-915517FAECB1}" type="datetimeFigureOut">
              <a:rPr lang="zh-TW" altLang="en-US" smtClean="0"/>
              <a:t>2022/6/17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56EC0EE3-3574-5532-072E-FA809D8B33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B897B33A-82EA-2A14-1D58-1756D1BCE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B832E-56AB-490F-8417-105B553577E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586809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20EDBEA2-72B5-8D22-BC18-7840BBB2E9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178DB26-C620-3E51-8FFB-7564EC62C5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0B9DCD0-BC5F-5A41-E706-B35CEB3C46E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A60489-6A36-454E-9583-915517FAECB1}" type="datetimeFigureOut">
              <a:rPr lang="zh-TW" altLang="en-US" smtClean="0"/>
              <a:t>2022/6/17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8EE86D4-D9E4-68A1-2268-511648A558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FD225CF-2BA3-A956-F746-13E7110038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CB832E-56AB-490F-8417-105B553577E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4699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fi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cmake.org/cmake/help/latest/prop_gbl/CMAKE_CXX_KNOWN_FEATURES.html" TargetMode="Externa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cgold.readthedocs.io/en/latest/tutorials/variables.html#variables" TargetMode="Externa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cmake.org/cmake/help/v3.5/manual/cmake.1.html#command-line-tool-mode" TargetMode="Externa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hyperlink" Target="https://cmake.org/cmake/help/latest/manual/cmake-developer.7.html#a-sample-find-module" TargetMode="Externa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24.png"/><Relationship Id="rId4" Type="http://schemas.openxmlformats.org/officeDocument/2006/relationships/image" Target="../media/image4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hyperlink" Target="http://gitlab.centrilliontech.com.tw:10088/centrillion/cmake-tutorial" TargetMode="Externa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image" Target="../media/image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icrosoft/vcpkg/wiki/Roadmap" TargetMode="External"/><Relationship Id="rId2" Type="http://schemas.openxmlformats.org/officeDocument/2006/relationships/hyperlink" Target="https://github.com/ras0219-msft/vcpkg/blob/dev/roschuma/binarycaching-spec/docs/specifications/binarycaching.md#binary-caching-v11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png"/><Relationship Id="rId4" Type="http://schemas.openxmlformats.org/officeDocument/2006/relationships/hyperlink" Target="https://github.com/microsoft/vcpkg/blob/master/docs/README.md#quick-start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cgold.readthedocs.io/en/latest/tutorials/control-structures.html#foreach" TargetMode="External"/><Relationship Id="rId2" Type="http://schemas.openxmlformats.org/officeDocument/2006/relationships/hyperlink" Target="https://cgold.readthedocs.io/en/latest/tutorials/control-structures.html#conditional-blocks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cgold.readthedocs.io/en/latest/tutorials/control-structures.html#while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圖片 31" descr="一張含有 文字, 膝上型電腦, 室內, 電腦 的圖片&#10;&#10;自動產生的描述">
            <a:extLst>
              <a:ext uri="{FF2B5EF4-FFF2-40B4-BE49-F238E27FC236}">
                <a16:creationId xmlns:a16="http://schemas.microsoft.com/office/drawing/2014/main" id="{3DDACD9F-DD56-9E94-F48A-7CB35A9FEB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8167" y="0"/>
            <a:ext cx="10290675" cy="6858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67E92B56-69F3-F346-0D5A-212A1CB7107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23373B"/>
              </a:gs>
              <a:gs pos="33000">
                <a:srgbClr val="274B47"/>
              </a:gs>
              <a:gs pos="100000">
                <a:srgbClr val="274B47">
                  <a:alpha val="0"/>
                </a:srgb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52417A10-01AA-B474-13B3-C8CDBCCEA262}"/>
              </a:ext>
            </a:extLst>
          </p:cNvPr>
          <p:cNvSpPr txBox="1"/>
          <p:nvPr/>
        </p:nvSpPr>
        <p:spPr>
          <a:xfrm>
            <a:off x="476038" y="1851226"/>
            <a:ext cx="505011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>
                <a:solidFill>
                  <a:srgbClr val="30E5C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Introduction to CMake and the Third-party C++ Dependency Manager</a:t>
            </a:r>
            <a:endParaRPr lang="zh-TW" altLang="en-US" sz="3600" b="1" dirty="0">
              <a:solidFill>
                <a:srgbClr val="30E5CF"/>
              </a:solidFill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3FF68D43-8D52-1F26-BE32-3BF3A357F25E}"/>
              </a:ext>
            </a:extLst>
          </p:cNvPr>
          <p:cNvSpPr txBox="1"/>
          <p:nvPr/>
        </p:nvSpPr>
        <p:spPr>
          <a:xfrm>
            <a:off x="476038" y="4502407"/>
            <a:ext cx="534256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Jeff Ho</a:t>
            </a:r>
          </a:p>
          <a:p>
            <a:endParaRPr lang="en-US" altLang="zh-TW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TW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CENTRILLION </a:t>
            </a:r>
          </a:p>
          <a:p>
            <a:r>
              <a:rPr lang="en-US" altLang="zh-TW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TECHNOLOGIES</a:t>
            </a:r>
            <a:endParaRPr lang="zh-TW" alt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1" name="群組 20">
            <a:extLst>
              <a:ext uri="{FF2B5EF4-FFF2-40B4-BE49-F238E27FC236}">
                <a16:creationId xmlns:a16="http://schemas.microsoft.com/office/drawing/2014/main" id="{551E5809-E2F9-ECFB-8051-C03F38868FB9}"/>
              </a:ext>
            </a:extLst>
          </p:cNvPr>
          <p:cNvGrpSpPr/>
          <p:nvPr/>
        </p:nvGrpSpPr>
        <p:grpSpPr>
          <a:xfrm>
            <a:off x="476038" y="493170"/>
            <a:ext cx="2037922" cy="434245"/>
            <a:chOff x="863747" y="436906"/>
            <a:chExt cx="2037922" cy="434245"/>
          </a:xfrm>
        </p:grpSpPr>
        <p:pic>
          <p:nvPicPr>
            <p:cNvPr id="14" name="圖片 13">
              <a:extLst>
                <a:ext uri="{FF2B5EF4-FFF2-40B4-BE49-F238E27FC236}">
                  <a16:creationId xmlns:a16="http://schemas.microsoft.com/office/drawing/2014/main" id="{48CBB800-D25E-8919-B92C-77E9C9BECC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773" r="20770"/>
            <a:stretch/>
          </p:blipFill>
          <p:spPr>
            <a:xfrm>
              <a:off x="863747" y="436906"/>
              <a:ext cx="400677" cy="387854"/>
            </a:xfrm>
            <a:prstGeom prst="rect">
              <a:avLst/>
            </a:prstGeom>
          </p:spPr>
        </p:pic>
        <p:sp>
          <p:nvSpPr>
            <p:cNvPr id="16" name="文字方塊 15">
              <a:extLst>
                <a:ext uri="{FF2B5EF4-FFF2-40B4-BE49-F238E27FC236}">
                  <a16:creationId xmlns:a16="http://schemas.microsoft.com/office/drawing/2014/main" id="{307318B6-A8B9-1F4A-AF5F-247C5E901F73}"/>
                </a:ext>
              </a:extLst>
            </p:cNvPr>
            <p:cNvSpPr txBox="1"/>
            <p:nvPr/>
          </p:nvSpPr>
          <p:spPr>
            <a:xfrm>
              <a:off x="1203864" y="501819"/>
              <a:ext cx="169780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TW" b="1" i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CMake</a:t>
              </a:r>
              <a:endParaRPr lang="zh-TW" altLang="en-US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82FBE802-F936-BFCD-5A28-5395A0180066}"/>
              </a:ext>
            </a:extLst>
          </p:cNvPr>
          <p:cNvGrpSpPr>
            <a:grpSpLocks noChangeAspect="1"/>
          </p:cNvGrpSpPr>
          <p:nvPr/>
        </p:nvGrpSpPr>
        <p:grpSpPr>
          <a:xfrm>
            <a:off x="1939671" y="512452"/>
            <a:ext cx="1849228" cy="438912"/>
            <a:chOff x="390877" y="1124694"/>
            <a:chExt cx="2696790" cy="640080"/>
          </a:xfrm>
        </p:grpSpPr>
        <p:pic>
          <p:nvPicPr>
            <p:cNvPr id="23" name="圖片 22">
              <a:extLst>
                <a:ext uri="{FF2B5EF4-FFF2-40B4-BE49-F238E27FC236}">
                  <a16:creationId xmlns:a16="http://schemas.microsoft.com/office/drawing/2014/main" id="{BE1BE68D-BBB9-FF02-08AD-C66E6BB1D8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30467" y="1228834"/>
              <a:ext cx="457200" cy="457200"/>
            </a:xfrm>
            <a:prstGeom prst="rect">
              <a:avLst/>
            </a:prstGeom>
          </p:spPr>
        </p:pic>
        <p:pic>
          <p:nvPicPr>
            <p:cNvPr id="27" name="圖片 26" descr="一張含有 文字, 美工圖案 的圖片&#10;&#10;自動產生的描述">
              <a:extLst>
                <a:ext uri="{FF2B5EF4-FFF2-40B4-BE49-F238E27FC236}">
                  <a16:creationId xmlns:a16="http://schemas.microsoft.com/office/drawing/2014/main" id="{E343C3BC-080A-909F-D8D4-85D40D7FCA3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0877" y="1124694"/>
              <a:ext cx="2252290" cy="640080"/>
            </a:xfrm>
            <a:prstGeom prst="rect">
              <a:avLst/>
            </a:prstGeom>
          </p:spPr>
        </p:pic>
      </p:grp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FD4D914F-E673-99DC-10C8-271A8BC3E7AD}"/>
              </a:ext>
            </a:extLst>
          </p:cNvPr>
          <p:cNvSpPr txBox="1"/>
          <p:nvPr/>
        </p:nvSpPr>
        <p:spPr>
          <a:xfrm>
            <a:off x="1531520" y="452634"/>
            <a:ext cx="5520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x</a:t>
            </a:r>
            <a:endParaRPr lang="zh-TW" alt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77483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Targets as Objects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77F94239-2E28-4AED-F755-C92FDF9979C1}"/>
                  </a:ext>
                </a:extLst>
              </p:cNvPr>
              <p:cNvSpPr txBox="1"/>
              <p:nvPr/>
            </p:nvSpPr>
            <p:spPr>
              <a:xfrm>
                <a:off x="427161" y="1097501"/>
                <a:ext cx="11668759" cy="56323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TW" sz="2000" dirty="0"/>
                  <a:t>Constructor: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TW" sz="2000" b="0" dirty="0" err="1">
                    <a:solidFill>
                      <a:srgbClr val="569CD6"/>
                    </a:solidFill>
                    <a:effectLst/>
                    <a:latin typeface="Consolas" panose="020B0609020204030204" pitchFamily="49" charset="0"/>
                  </a:rPr>
                  <a:t>add_executable</a:t>
                </a:r>
                <a:r>
                  <a:rPr lang="en-US" altLang="zh-TW" sz="2000" b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Consolas" panose="020B0609020204030204" pitchFamily="49" charset="0"/>
                  </a:rPr>
                  <a:t>()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TW" sz="2000" b="0" dirty="0" err="1">
                    <a:solidFill>
                      <a:srgbClr val="569CD6"/>
                    </a:solidFill>
                    <a:effectLst/>
                    <a:latin typeface="Consolas" panose="020B0609020204030204" pitchFamily="49" charset="0"/>
                  </a:rPr>
                  <a:t>add_library</a:t>
                </a:r>
                <a:r>
                  <a:rPr lang="en-US" altLang="zh-TW" sz="2000" b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Consolas" panose="020B0609020204030204" pitchFamily="49" charset="0"/>
                  </a:rPr>
                  <a:t>()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altLang="zh-TW" sz="20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zh-TW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</a:t>
                </a:r>
                <a:r>
                  <a:rPr lang="en-US" altLang="zh-TW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onsolas" panose="020B0609020204030204" pitchFamily="49" charset="0"/>
                  </a:rPr>
                  <a:t>Library (static, shared, header-only, imported), compiler configurations.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altLang="zh-TW" sz="2000" b="0" dirty="0" err="1">
                    <a:solidFill>
                      <a:srgbClr val="569CD6"/>
                    </a:solidFill>
                    <a:effectLst/>
                    <a:latin typeface="Consolas" panose="020B0609020204030204" pitchFamily="49" charset="0"/>
                  </a:rPr>
                  <a:t>add_test</a:t>
                </a:r>
                <a:r>
                  <a:rPr lang="en-US" altLang="zh-TW" sz="2000" b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Consolas" panose="020B0609020204030204" pitchFamily="49" charset="0"/>
                  </a:rPr>
                  <a:t>()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altLang="zh-TW" sz="2000" dirty="0" err="1">
                    <a:solidFill>
                      <a:srgbClr val="569CD6"/>
                    </a:solidFill>
                    <a:latin typeface="Consolas" panose="020B0609020204030204" pitchFamily="49" charset="0"/>
                  </a:rPr>
                  <a:t>add_custom_target</a:t>
                </a:r>
                <a:r>
                  <a:rPr lang="en-US" altLang="zh-TW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onsolas" panose="020B0609020204030204" pitchFamily="49" charset="0"/>
                  </a:rPr>
                  <a:t>()</a:t>
                </a:r>
                <a:endParaRPr lang="en-US" altLang="zh-TW" sz="20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TW" sz="2000" dirty="0"/>
                  <a:t>Member variables: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TW" sz="2000" dirty="0"/>
                  <a:t>Target properties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TW" sz="2000" dirty="0"/>
                  <a:t>Member functions: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TW" sz="2000" b="0" dirty="0" err="1">
                    <a:solidFill>
                      <a:srgbClr val="569CD6"/>
                    </a:solidFill>
                    <a:effectLst/>
                    <a:latin typeface="Consolas" panose="020B0609020204030204" pitchFamily="49" charset="0"/>
                  </a:rPr>
                  <a:t>target_include_directories</a:t>
                </a:r>
                <a:r>
                  <a:rPr lang="en-US" altLang="zh-TW" sz="2000" b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Consolas" panose="020B0609020204030204" pitchFamily="49" charset="0"/>
                  </a:rPr>
                  <a:t>()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TW" sz="2000" b="0" dirty="0" err="1">
                    <a:solidFill>
                      <a:srgbClr val="569CD6"/>
                    </a:solidFill>
                    <a:effectLst/>
                    <a:latin typeface="Consolas" panose="020B0609020204030204" pitchFamily="49" charset="0"/>
                  </a:rPr>
                  <a:t>target_link_libraries</a:t>
                </a:r>
                <a:r>
                  <a:rPr lang="en-US" altLang="zh-TW" sz="2000" b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Consolas" panose="020B0609020204030204" pitchFamily="49" charset="0"/>
                  </a:rPr>
                  <a:t>()</a:t>
                </a:r>
                <a:endParaRPr lang="en-US" altLang="zh-TW" sz="20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TW" sz="2000" b="0" dirty="0" err="1">
                    <a:solidFill>
                      <a:srgbClr val="569CD6"/>
                    </a:solidFill>
                    <a:effectLst/>
                    <a:latin typeface="Consolas" panose="020B0609020204030204" pitchFamily="49" charset="0"/>
                  </a:rPr>
                  <a:t>set_target_properties</a:t>
                </a:r>
                <a:r>
                  <a:rPr lang="en-US" altLang="zh-TW" sz="2000" b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Consolas" panose="020B0609020204030204" pitchFamily="49" charset="0"/>
                  </a:rPr>
                  <a:t>()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TW" sz="2000" b="0" dirty="0" err="1">
                    <a:solidFill>
                      <a:srgbClr val="569CD6"/>
                    </a:solidFill>
                    <a:effectLst/>
                    <a:latin typeface="Consolas" panose="020B0609020204030204" pitchFamily="49" charset="0"/>
                  </a:rPr>
                  <a:t>target_compile_definitions</a:t>
                </a:r>
                <a:r>
                  <a:rPr lang="en-US" altLang="zh-TW" sz="2000" b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Consolas" panose="020B0609020204030204" pitchFamily="49" charset="0"/>
                  </a:rPr>
                  <a:t>()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altLang="zh-TW" sz="20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zh-TW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onsolas" panose="020B0609020204030204" pitchFamily="49" charset="0"/>
                  </a:rPr>
                  <a:t> Preprocessor definitions for compiling a target's sources.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TW" sz="2000" b="0" dirty="0">
                    <a:solidFill>
                      <a:srgbClr val="569CD6"/>
                    </a:solidFill>
                    <a:effectLst/>
                    <a:latin typeface="Consolas" panose="020B0609020204030204" pitchFamily="49" charset="0"/>
                  </a:rPr>
                  <a:t>target_compile_features</a:t>
                </a:r>
                <a:r>
                  <a:rPr lang="en-US" altLang="zh-TW" sz="2000" b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Consolas" panose="020B0609020204030204" pitchFamily="49" charset="0"/>
                  </a:rPr>
                  <a:t>() 				 </a:t>
                </a:r>
                <a:r>
                  <a:rPr lang="en-US" altLang="zh-TW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onsolas" panose="020B0609020204030204" pitchFamily="49" charset="0"/>
                  </a:rPr>
                  <a:t>See </a:t>
                </a:r>
                <a:r>
                  <a:rPr lang="en-US" altLang="zh-TW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onsolas" panose="020B0609020204030204" pitchFamily="49" charset="0"/>
                    <a:hlinkClick r:id="rId2"/>
                  </a:rPr>
                  <a:t>CMAKE_CXX_KNOWN_FEATURES</a:t>
                </a:r>
                <a:endParaRPr lang="en-US" altLang="zh-TW" sz="2000" b="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Consolas" panose="020B0609020204030204" pitchFamily="49" charset="0"/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en-US" altLang="zh-TW" sz="20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zh-TW" sz="2000" b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Consolas" panose="020B0609020204030204" pitchFamily="49" charset="0"/>
                  </a:rPr>
                  <a:t> List</a:t>
                </a:r>
                <a:r>
                  <a:rPr lang="en-US" altLang="zh-TW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onsolas" panose="020B0609020204030204" pitchFamily="49" charset="0"/>
                  </a:rPr>
                  <a:t> of features to be supported by the compiler when building the target.</a:t>
                </a:r>
                <a:endParaRPr lang="en-US" altLang="zh-TW" sz="2000" b="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Consolas" panose="020B0609020204030204" pitchFamily="49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TW" sz="2000" b="0" dirty="0" err="1">
                    <a:solidFill>
                      <a:srgbClr val="569CD6"/>
                    </a:solidFill>
                    <a:effectLst/>
                    <a:latin typeface="Consolas" panose="020B0609020204030204" pitchFamily="49" charset="0"/>
                  </a:rPr>
                  <a:t>target_compile_options</a:t>
                </a:r>
                <a:r>
                  <a:rPr lang="en-US" altLang="zh-TW" sz="2000" b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Consolas" panose="020B0609020204030204" pitchFamily="49" charset="0"/>
                  </a:rPr>
                  <a:t>() </a:t>
                </a:r>
              </a:p>
              <a:p>
                <a:pPr lvl="1"/>
                <a:r>
                  <a:rPr lang="en-US" altLang="zh-TW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onsolas" panose="020B0609020204030204" pitchFamily="49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zh-TW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onsolas" panose="020B0609020204030204" pitchFamily="49" charset="0"/>
                  </a:rPr>
                  <a:t> List of options to be passed to the compiler when building the target.</a:t>
                </a:r>
              </a:p>
            </p:txBody>
          </p:sp>
        </mc:Choice>
        <mc:Fallback xmlns="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77F94239-2E28-4AED-F755-C92FDF9979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161" y="1097501"/>
                <a:ext cx="11668759" cy="5632311"/>
              </a:xfrm>
              <a:prstGeom prst="rect">
                <a:avLst/>
              </a:prstGeom>
              <a:blipFill>
                <a:blip r:embed="rId3"/>
                <a:stretch>
                  <a:fillRect l="-470" t="-541" r="-1724" b="-97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078377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Specification and Usage Requirements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7F94239-2E28-4AED-F755-C92FDF9979C1}"/>
              </a:ext>
            </a:extLst>
          </p:cNvPr>
          <p:cNvSpPr txBox="1"/>
          <p:nvPr/>
        </p:nvSpPr>
        <p:spPr>
          <a:xfrm>
            <a:off x="447039" y="3246039"/>
            <a:ext cx="11499795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PUBLIC, PEIVATE, and INTERFACE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PRIVATE populates the non-INTERFACE_XXXX property only.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INTERFACE populates the INTERFACE_XXXX property only.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PUBLIC populates both.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Building and consuming the target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Non-INTERFACE_XXXX properties define the build specification of a target.</a:t>
            </a:r>
          </a:p>
          <a:p>
            <a:r>
              <a:rPr lang="en-US" altLang="zh-TW" sz="2000" dirty="0"/>
              <a:t>             – XXXX property is used only when building the target and won’t affect its users in any way.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INTERFACE_XXXX properties define the usage requirements of a target (for downstream applications).</a:t>
            </a:r>
          </a:p>
          <a:p>
            <a:r>
              <a:rPr lang="en-US" altLang="zh-TW" sz="2000" dirty="0"/>
              <a:t>             – XXXX property is used when building users of the target.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 err="1"/>
              <a:t>maths_library</a:t>
            </a:r>
            <a:r>
              <a:rPr lang="en-US" altLang="zh-TW" sz="2000" dirty="0"/>
              <a:t>: LINK_LIBRARIES.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 err="1"/>
              <a:t>spdlog</a:t>
            </a:r>
            <a:r>
              <a:rPr lang="en-US" altLang="zh-TW" sz="2000" dirty="0"/>
              <a:t>::</a:t>
            </a:r>
            <a:r>
              <a:rPr lang="en-US" altLang="zh-TW" sz="2000" dirty="0" err="1"/>
              <a:t>spdlog</a:t>
            </a:r>
            <a:r>
              <a:rPr lang="en-US" altLang="zh-TW" sz="2000" dirty="0"/>
              <a:t>: LINK_LIBRARIES and INTERFACE_LINK_LIBRARIES.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13A52BE0-09F4-8AC3-5B1E-06FC7A8D6044}"/>
              </a:ext>
            </a:extLst>
          </p:cNvPr>
          <p:cNvSpPr txBox="1"/>
          <p:nvPr/>
        </p:nvSpPr>
        <p:spPr>
          <a:xfrm>
            <a:off x="447040" y="1116428"/>
            <a:ext cx="84836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add_executable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(example main.cpp)</a:t>
            </a:r>
          </a:p>
          <a:p>
            <a:b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target_link_libraries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(example </a:t>
            </a:r>
          </a:p>
          <a:p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    PUBLIC</a:t>
            </a:r>
          </a:p>
          <a:p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spdlog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spdlog</a:t>
            </a:r>
            <a:endParaRPr lang="en-US" altLang="zh-TW" b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PRIVATE </a:t>
            </a:r>
          </a:p>
          <a:p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        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maths_library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1280750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Specification and Usage Requirements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7F94239-2E28-4AED-F755-C92FDF9979C1}"/>
              </a:ext>
            </a:extLst>
          </p:cNvPr>
          <p:cNvSpPr txBox="1"/>
          <p:nvPr/>
        </p:nvSpPr>
        <p:spPr>
          <a:xfrm>
            <a:off x="447040" y="3556000"/>
            <a:ext cx="112979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INTERFACE libraries (header-only libraries) have no build specification.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They only have usage requirements (nothing to build).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13A52BE0-09F4-8AC3-5B1E-06FC7A8D6044}"/>
              </a:ext>
            </a:extLst>
          </p:cNvPr>
          <p:cNvSpPr txBox="1"/>
          <p:nvPr/>
        </p:nvSpPr>
        <p:spPr>
          <a:xfrm>
            <a:off x="447040" y="1847948"/>
            <a:ext cx="84836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add_library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(example INTERFACE)</a:t>
            </a:r>
          </a:p>
          <a:p>
            <a:b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target_link_libraries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(example INTERFACE 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spdlog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spdlog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F41024B1-0886-E510-AFFA-A0A794B30A70}"/>
              </a:ext>
            </a:extLst>
          </p:cNvPr>
          <p:cNvSpPr txBox="1"/>
          <p:nvPr/>
        </p:nvSpPr>
        <p:spPr>
          <a:xfrm>
            <a:off x="447040" y="1105972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dirty="0"/>
              <a:t>Header-only libraries</a:t>
            </a:r>
            <a:endParaRPr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4818121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Using External Libraries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77F94239-2E28-4AED-F755-C92FDF9979C1}"/>
                  </a:ext>
                </a:extLst>
              </p:cNvPr>
              <p:cNvSpPr txBox="1"/>
              <p:nvPr/>
            </p:nvSpPr>
            <p:spPr>
              <a:xfrm>
                <a:off x="447040" y="1927860"/>
                <a:ext cx="11371580" cy="16312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TW" sz="2000" dirty="0"/>
                  <a:t>There are mainly two ways to use external libraries: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altLang="zh-TW" sz="20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TW" sz="2000" dirty="0"/>
                  <a:t>For using the pre-built binaries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zh-TW" sz="2000" dirty="0"/>
                  <a:t> </a:t>
                </a:r>
                <a:r>
                  <a:rPr lang="en-US" altLang="zh-TW" sz="2000" dirty="0" err="1"/>
                  <a:t>find_package</a:t>
                </a:r>
                <a:r>
                  <a:rPr lang="en-US" altLang="zh-TW" sz="2000" dirty="0"/>
                  <a:t>()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altLang="zh-TW" sz="20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TW" sz="2000" dirty="0"/>
                  <a:t>For building from the source code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zh-TW" sz="2000" dirty="0"/>
                  <a:t> </a:t>
                </a:r>
                <a:r>
                  <a:rPr lang="en-US" altLang="zh-TW" sz="2000" dirty="0" err="1"/>
                  <a:t>FetchContent</a:t>
                </a:r>
                <a:r>
                  <a:rPr lang="en-US" altLang="zh-TW" sz="2000" dirty="0"/>
                  <a:t> module</a:t>
                </a:r>
              </a:p>
            </p:txBody>
          </p:sp>
        </mc:Choice>
        <mc:Fallback xmlns="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77F94239-2E28-4AED-F755-C92FDF9979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040" y="1927860"/>
                <a:ext cx="11371580" cy="1631216"/>
              </a:xfrm>
              <a:prstGeom prst="rect">
                <a:avLst/>
              </a:prstGeom>
              <a:blipFill>
                <a:blip r:embed="rId2"/>
                <a:stretch>
                  <a:fillRect l="-482" t="-1866" b="-559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594086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字方塊 7">
            <a:extLst>
              <a:ext uri="{FF2B5EF4-FFF2-40B4-BE49-F238E27FC236}">
                <a16:creationId xmlns:a16="http://schemas.microsoft.com/office/drawing/2014/main" id="{13A52BE0-09F4-8AC3-5B1E-06FC7A8D6044}"/>
              </a:ext>
            </a:extLst>
          </p:cNvPr>
          <p:cNvSpPr txBox="1"/>
          <p:nvPr/>
        </p:nvSpPr>
        <p:spPr>
          <a:xfrm>
            <a:off x="447040" y="1179928"/>
            <a:ext cx="1037336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find_package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GTest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 1.10 CONFIG REQUIRED)</a:t>
            </a:r>
          </a:p>
          <a:p>
            <a:b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add_executable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(example example.cpp)</a:t>
            </a:r>
          </a:p>
          <a:p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target_link_libraries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example </a:t>
            </a:r>
          </a:p>
          <a:p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INTERFACE </a:t>
            </a:r>
          </a:p>
          <a:p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        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GTest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gtest</a:t>
            </a:r>
            <a:endParaRPr lang="en-US" altLang="zh-TW" b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        </a:t>
            </a:r>
            <a:r>
              <a:rPr lang="en-US" altLang="zh-TW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GTest</a:t>
            </a:r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::</a:t>
            </a:r>
            <a:r>
              <a:rPr lang="en-US" altLang="zh-TW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gtest_main</a:t>
            </a:r>
            <a:endParaRPr lang="en-US" altLang="zh-TW" dirty="0">
              <a:solidFill>
                <a:schemeClr val="tx1">
                  <a:lumMod val="65000"/>
                  <a:lumOff val="3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Using External Libraries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7F94239-2E28-4AED-F755-C92FDF9979C1}"/>
              </a:ext>
            </a:extLst>
          </p:cNvPr>
          <p:cNvSpPr txBox="1"/>
          <p:nvPr/>
        </p:nvSpPr>
        <p:spPr>
          <a:xfrm>
            <a:off x="447040" y="3687750"/>
            <a:ext cx="1160272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Find the specified package installed on the local system and loads exported targets.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REQUIRED is added to specify </a:t>
            </a:r>
            <a:r>
              <a:rPr lang="en-US" altLang="zh-TW" sz="2000" b="0" i="0" dirty="0">
                <a:effectLst/>
              </a:rPr>
              <a:t>some package is necessary for the configure stage of the project.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Two distinct ways for searching the libraries: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Module mode (default)</a:t>
            </a:r>
          </a:p>
          <a:p>
            <a:pPr marL="1257300" lvl="2" indent="-342900">
              <a:buFont typeface="Arial" panose="020B0604020202020204" pitchFamily="34" charset="0"/>
              <a:buChar char="−"/>
            </a:pPr>
            <a:r>
              <a:rPr lang="en-US" altLang="zh-TW" sz="2000" b="0" i="0" dirty="0">
                <a:effectLst/>
              </a:rPr>
              <a:t>search Find&lt;</a:t>
            </a:r>
            <a:r>
              <a:rPr lang="en-US" altLang="zh-TW" sz="2000" b="0" i="0" dirty="0" err="1">
                <a:effectLst/>
              </a:rPr>
              <a:t>PackageName</a:t>
            </a:r>
            <a:r>
              <a:rPr lang="en-US" altLang="zh-TW" sz="2000" b="0" i="0" dirty="0">
                <a:effectLst/>
              </a:rPr>
              <a:t>&gt;.</a:t>
            </a:r>
            <a:r>
              <a:rPr lang="en-US" altLang="zh-TW" sz="2000" b="0" i="0" dirty="0" err="1">
                <a:effectLst/>
              </a:rPr>
              <a:t>cmake</a:t>
            </a:r>
            <a:endParaRPr lang="en-US" altLang="zh-TW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Config mode</a:t>
            </a:r>
          </a:p>
          <a:p>
            <a:pPr marL="1257300" lvl="2" indent="-342900">
              <a:buFont typeface="Arial" panose="020B0604020202020204" pitchFamily="34" charset="0"/>
              <a:buChar char="−"/>
            </a:pPr>
            <a:r>
              <a:rPr lang="en-US" altLang="zh-TW" sz="2000" b="0" i="0" dirty="0">
                <a:effectLst/>
              </a:rPr>
              <a:t>search &lt;</a:t>
            </a:r>
            <a:r>
              <a:rPr lang="en-US" altLang="zh-TW" sz="2000" b="0" i="0" dirty="0" err="1">
                <a:effectLst/>
              </a:rPr>
              <a:t>lowercasePackageName</a:t>
            </a:r>
            <a:r>
              <a:rPr lang="en-US" altLang="zh-TW" sz="2000" b="0" i="0" dirty="0">
                <a:effectLst/>
              </a:rPr>
              <a:t>&gt;-</a:t>
            </a:r>
            <a:r>
              <a:rPr lang="en-US" altLang="zh-TW" sz="2000" b="0" i="0" dirty="0" err="1">
                <a:effectLst/>
              </a:rPr>
              <a:t>config.cmake</a:t>
            </a:r>
            <a:r>
              <a:rPr lang="en-US" altLang="zh-TW" sz="2000" b="0" i="0" dirty="0">
                <a:effectLst/>
              </a:rPr>
              <a:t> or &lt;</a:t>
            </a:r>
            <a:r>
              <a:rPr lang="en-US" altLang="zh-TW" sz="2000" b="0" i="0" dirty="0" err="1">
                <a:effectLst/>
              </a:rPr>
              <a:t>PackageName</a:t>
            </a:r>
            <a:r>
              <a:rPr lang="en-US" altLang="zh-TW" sz="2000" b="0" i="0" dirty="0">
                <a:effectLst/>
              </a:rPr>
              <a:t>&gt;</a:t>
            </a:r>
            <a:r>
              <a:rPr lang="en-US" altLang="zh-TW" sz="2000" b="0" i="0" dirty="0" err="1">
                <a:effectLst/>
              </a:rPr>
              <a:t>Config.cmake</a:t>
            </a:r>
            <a:endParaRPr lang="en-US" altLang="zh-TW" sz="2000" b="0" i="0" dirty="0">
              <a:effectLst/>
            </a:endParaRPr>
          </a:p>
          <a:p>
            <a:pPr marL="1257300" lvl="2" indent="-342900">
              <a:buFont typeface="Arial" panose="020B0604020202020204" pitchFamily="34" charset="0"/>
              <a:buChar char="−"/>
            </a:pPr>
            <a:r>
              <a:rPr lang="en-US" altLang="zh-TW" sz="2000" dirty="0"/>
              <a:t>Also search for &lt;</a:t>
            </a:r>
            <a:r>
              <a:rPr lang="en-US" altLang="zh-TW" sz="2000" dirty="0" err="1"/>
              <a:t>lowercasePackageName</a:t>
            </a:r>
            <a:r>
              <a:rPr lang="en-US" altLang="zh-TW" sz="2000" dirty="0"/>
              <a:t>&gt;-config-</a:t>
            </a:r>
            <a:r>
              <a:rPr lang="en-US" altLang="zh-TW" sz="2000" dirty="0" err="1"/>
              <a:t>version.cmake</a:t>
            </a:r>
            <a:r>
              <a:rPr lang="en-US" altLang="zh-TW" sz="2000" dirty="0"/>
              <a:t> or &lt;</a:t>
            </a:r>
            <a:r>
              <a:rPr lang="en-US" altLang="zh-TW" sz="2000" dirty="0" err="1"/>
              <a:t>PackageName</a:t>
            </a:r>
            <a:r>
              <a:rPr lang="en-US" altLang="zh-TW" sz="2000" dirty="0"/>
              <a:t>&gt;</a:t>
            </a:r>
            <a:r>
              <a:rPr lang="en-US" altLang="zh-TW" sz="2000" dirty="0" err="1"/>
              <a:t>ConfigVersion.cmake</a:t>
            </a:r>
            <a:r>
              <a:rPr lang="en-US" altLang="zh-TW" sz="2000" dirty="0"/>
              <a:t> if version details were specified.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000" dirty="0"/>
              <a:t>(Optional) CMAKE_PREFIX_PATH may be set to find the prebuilt binaries.</a:t>
            </a:r>
          </a:p>
        </p:txBody>
      </p:sp>
    </p:spTree>
    <p:extLst>
      <p:ext uri="{BB962C8B-B14F-4D97-AF65-F5344CB8AC3E}">
        <p14:creationId xmlns:p14="http://schemas.microsoft.com/office/powerpoint/2010/main" val="33751841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字方塊 7">
            <a:extLst>
              <a:ext uri="{FF2B5EF4-FFF2-40B4-BE49-F238E27FC236}">
                <a16:creationId xmlns:a16="http://schemas.microsoft.com/office/drawing/2014/main" id="{13A52BE0-09F4-8AC3-5B1E-06FC7A8D6044}"/>
              </a:ext>
            </a:extLst>
          </p:cNvPr>
          <p:cNvSpPr txBox="1"/>
          <p:nvPr/>
        </p:nvSpPr>
        <p:spPr>
          <a:xfrm>
            <a:off x="447040" y="1106268"/>
            <a:ext cx="1037336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include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FetchContent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</a:b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FetchContent_Declare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googletest</a:t>
            </a:r>
            <a:endParaRPr lang="en-US" altLang="zh-TW" b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    GIT_REPOSITORY https://github.com/google/googletest.git</a:t>
            </a:r>
          </a:p>
          <a:p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    GIT_TAG release-1.10.0</a:t>
            </a:r>
          </a:p>
          <a:p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FetchContent_MakeAvailable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googletest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TW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en-US" altLang="zh-TW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FetchContent_GetProperties</a:t>
            </a:r>
            <a:r>
              <a:rPr lang="en-US" altLang="zh-TW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googletest</a:t>
            </a:r>
            <a:r>
              <a:rPr lang="en-US" altLang="zh-TW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TW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if (NOT </a:t>
            </a:r>
            <a:r>
              <a:rPr lang="en-US" altLang="zh-TW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googletest_POPULATED</a:t>
            </a:r>
            <a:r>
              <a:rPr lang="en-US" altLang="zh-TW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    </a:t>
            </a:r>
            <a:r>
              <a:rPr lang="en-US" altLang="zh-TW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FetchContent_Populate</a:t>
            </a:r>
            <a:r>
              <a:rPr lang="en-US" altLang="zh-TW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googletest</a:t>
            </a:r>
            <a:r>
              <a:rPr lang="en-US" altLang="zh-TW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endif ()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en-US" altLang="zh-TW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add_subdirectory</a:t>
            </a:r>
            <a:r>
              <a:rPr lang="en-US" altLang="zh-TW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(${</a:t>
            </a:r>
            <a:r>
              <a:rPr lang="en-US" altLang="zh-TW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googletest_SOURCE_DIR</a:t>
            </a:r>
            <a:r>
              <a:rPr lang="en-US" altLang="zh-TW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} ${</a:t>
            </a:r>
            <a:r>
              <a:rPr lang="en-US" altLang="zh-TW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googletest_BINARY_DIR</a:t>
            </a:r>
            <a:r>
              <a:rPr lang="en-US" altLang="zh-TW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})</a:t>
            </a:r>
          </a:p>
          <a:p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add_executable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(example example.cpp)</a:t>
            </a:r>
          </a:p>
          <a:p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target_link_libraries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example </a:t>
            </a:r>
          </a:p>
          <a:p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INTERFACE </a:t>
            </a:r>
          </a:p>
          <a:p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        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gtest</a:t>
            </a:r>
            <a:endParaRPr lang="en-US" altLang="zh-TW" b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        </a:t>
            </a:r>
            <a:r>
              <a:rPr lang="en-US" altLang="zh-TW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gtest_main</a:t>
            </a:r>
            <a:endParaRPr lang="en-US" altLang="zh-TW" dirty="0">
              <a:solidFill>
                <a:schemeClr val="tx1">
                  <a:lumMod val="65000"/>
                  <a:lumOff val="3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Using External Libraries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7F94239-2E28-4AED-F755-C92FDF9979C1}"/>
              </a:ext>
            </a:extLst>
          </p:cNvPr>
          <p:cNvSpPr txBox="1"/>
          <p:nvPr/>
        </p:nvSpPr>
        <p:spPr>
          <a:xfrm>
            <a:off x="447040" y="6398260"/>
            <a:ext cx="116027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 err="1"/>
              <a:t>FetchContent</a:t>
            </a:r>
            <a:r>
              <a:rPr lang="en-US" altLang="zh-TW" sz="2000" dirty="0"/>
              <a:t> will build the source as a subproject.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</p:txBody>
      </p:sp>
    </p:spTree>
    <p:extLst>
      <p:ext uri="{BB962C8B-B14F-4D97-AF65-F5344CB8AC3E}">
        <p14:creationId xmlns:p14="http://schemas.microsoft.com/office/powerpoint/2010/main" val="3864420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Variables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7F94239-2E28-4AED-F755-C92FDF9979C1}"/>
              </a:ext>
            </a:extLst>
          </p:cNvPr>
          <p:cNvSpPr txBox="1"/>
          <p:nvPr/>
        </p:nvSpPr>
        <p:spPr>
          <a:xfrm>
            <a:off x="447040" y="3484880"/>
            <a:ext cx="11297920" cy="32762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/>
              <a:t>Variables are set with the set( ) command.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/>
              <a:t>Expand with ${ }.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/>
              <a:t>Lists are separated by some specific delimiter (e.g. ; (semicolon))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/>
              <a:t>Quotes are used in setting a variable when the value has a whitespace or semicolons.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/>
              <a:t>Unset variable expands to empty string.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/>
              <a:t>CMake built-in variables (e.g. CMAKE_XXXX, PROJECT_XXXX, &lt;PROJECT-NAME&gt;_XXXX, etc.)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/>
              <a:t>More info: </a:t>
            </a:r>
            <a:r>
              <a:rPr lang="en-US" altLang="zh-TW" sz="2000" dirty="0">
                <a:hlinkClick r:id="rId2"/>
              </a:rPr>
              <a:t>Here</a:t>
            </a:r>
            <a:r>
              <a:rPr lang="en-US" altLang="zh-TW" sz="2000" dirty="0"/>
              <a:t>.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13A52BE0-09F4-8AC3-5B1E-06FC7A8D6044}"/>
              </a:ext>
            </a:extLst>
          </p:cNvPr>
          <p:cNvSpPr txBox="1"/>
          <p:nvPr/>
        </p:nvSpPr>
        <p:spPr>
          <a:xfrm>
            <a:off x="447040" y="1116428"/>
            <a:ext cx="84836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var_name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"world"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list_var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"I"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"am a"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"list"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(Hello    Hello)</a:t>
            </a: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(STATUS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"${Hello} ${</a:t>
            </a:r>
            <a:r>
              <a:rPr lang="en-US" altLang="zh-TW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var_name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} ${</a:t>
            </a:r>
            <a:r>
              <a:rPr lang="en-US" altLang="zh-TW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list_var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}"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(STATUS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${Hello}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var_name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list_var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BC3E2B86-657A-A9D8-3705-86904617FB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1166" y="1531926"/>
            <a:ext cx="3503794" cy="646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9050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字方塊 7">
            <a:extLst>
              <a:ext uri="{FF2B5EF4-FFF2-40B4-BE49-F238E27FC236}">
                <a16:creationId xmlns:a16="http://schemas.microsoft.com/office/drawing/2014/main" id="{13A52BE0-09F4-8AC3-5B1E-06FC7A8D6044}"/>
              </a:ext>
            </a:extLst>
          </p:cNvPr>
          <p:cNvSpPr txBox="1"/>
          <p:nvPr/>
        </p:nvSpPr>
        <p:spPr>
          <a:xfrm>
            <a:off x="447040" y="1116428"/>
            <a:ext cx="84836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(var1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OFF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(var2 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"var1"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${var2}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   message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(STATUS 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"dollar var2"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endif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"${var2}"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   message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(STATUS 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"quoted dollar var2"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endif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(var2)</a:t>
            </a: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   message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(STATUS 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"clean var2"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endif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"var2"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   message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(STATUS 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"quote var2"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endif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Variables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77F94239-2E28-4AED-F755-C92FDF9979C1}"/>
                  </a:ext>
                </a:extLst>
              </p:cNvPr>
              <p:cNvSpPr txBox="1"/>
              <p:nvPr/>
            </p:nvSpPr>
            <p:spPr>
              <a:xfrm>
                <a:off x="447040" y="5481320"/>
                <a:ext cx="10982960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TW" sz="2000" dirty="0"/>
                  <a:t>${var2} will be evaluated to its value var1 before it is passed into if condition.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TW" sz="2000" b="0" dirty="0">
                    <a:solidFill>
                      <a:srgbClr val="569CD6"/>
                    </a:solidFill>
                    <a:effectLst/>
                    <a:latin typeface="Consolas" panose="020B0609020204030204" pitchFamily="49" charset="0"/>
                  </a:rPr>
                  <a:t>if</a:t>
                </a:r>
                <a:r>
                  <a:rPr lang="en-US" altLang="zh-TW" sz="2000" b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Consolas" panose="020B0609020204030204" pitchFamily="49" charset="0"/>
                  </a:rPr>
                  <a:t>(</a:t>
                </a:r>
                <a:r>
                  <a:rPr lang="en-US" altLang="zh-TW" sz="2000" b="0" dirty="0">
                    <a:solidFill>
                      <a:srgbClr val="569CD6"/>
                    </a:solidFill>
                    <a:effectLst/>
                    <a:latin typeface="Consolas" panose="020B0609020204030204" pitchFamily="49" charset="0"/>
                  </a:rPr>
                  <a:t>${var2}</a:t>
                </a:r>
                <a:r>
                  <a:rPr lang="en-US" altLang="zh-TW" sz="2000" b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Consolas" panose="020B0609020204030204" pitchFamily="49" charset="0"/>
                  </a:rPr>
                  <a:t>)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zh-TW" sz="2000" dirty="0"/>
                  <a:t>  </a:t>
                </a:r>
                <a:r>
                  <a:rPr lang="en-US" altLang="zh-TW" sz="2000" dirty="0">
                    <a:solidFill>
                      <a:srgbClr val="569CD6"/>
                    </a:solidFill>
                    <a:latin typeface="Consolas" panose="020B0609020204030204" pitchFamily="49" charset="0"/>
                  </a:rPr>
                  <a:t>if</a:t>
                </a:r>
                <a:r>
                  <a:rPr lang="en-US" altLang="zh-TW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onsolas" panose="020B0609020204030204" pitchFamily="49" charset="0"/>
                  </a:rPr>
                  <a:t>(var1)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zh-TW" sz="2000" dirty="0"/>
                  <a:t>  if(&lt;variable&gt;) case.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TW" sz="2000" dirty="0"/>
                  <a:t>For if(&lt;string&gt;), a quoted string always evaluates to false unless its value is one of the true constants. (1, ON, YES, TRUE, Y, or a non-zero number)</a:t>
                </a:r>
              </a:p>
            </p:txBody>
          </p:sp>
        </mc:Choice>
        <mc:Fallback xmlns="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77F94239-2E28-4AED-F755-C92FDF9979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040" y="5481320"/>
                <a:ext cx="10982960" cy="1323439"/>
              </a:xfrm>
              <a:prstGeom prst="rect">
                <a:avLst/>
              </a:prstGeom>
              <a:blipFill>
                <a:blip r:embed="rId2"/>
                <a:stretch>
                  <a:fillRect l="-499" t="-2304" b="-737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圖片 2">
            <a:extLst>
              <a:ext uri="{FF2B5EF4-FFF2-40B4-BE49-F238E27FC236}">
                <a16:creationId xmlns:a16="http://schemas.microsoft.com/office/drawing/2014/main" id="{1AEA8CA9-56BA-2856-7199-4194F62753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1166" y="2260282"/>
            <a:ext cx="3057525" cy="42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9700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Generator Expression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7F94239-2E28-4AED-F755-C92FDF9979C1}"/>
              </a:ext>
            </a:extLst>
          </p:cNvPr>
          <p:cNvSpPr txBox="1"/>
          <p:nvPr/>
        </p:nvSpPr>
        <p:spPr>
          <a:xfrm>
            <a:off x="447040" y="2113280"/>
            <a:ext cx="11297920" cy="2352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/>
              <a:t>Generator expressions use the $&lt;&gt; syntax.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/>
              <a:t>Evaluated during the build system file generation (generation stage).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/>
              <a:t>Some commands are not supported in the specific platform.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/>
              <a:t>Generator expressions are often used to specify which mode we’re used (building the library or using it from an installed target).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13A52BE0-09F4-8AC3-5B1E-06FC7A8D6044}"/>
              </a:ext>
            </a:extLst>
          </p:cNvPr>
          <p:cNvSpPr txBox="1"/>
          <p:nvPr/>
        </p:nvSpPr>
        <p:spPr>
          <a:xfrm>
            <a:off x="447040" y="1370428"/>
            <a:ext cx="10373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run_time_exe_dir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 $&lt;IF:$&lt;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PLATFORM_ID:Darwin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&gt;,@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loader_path,$ORIGIN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&gt;)</a:t>
            </a:r>
          </a:p>
        </p:txBody>
      </p:sp>
    </p:spTree>
    <p:extLst>
      <p:ext uri="{BB962C8B-B14F-4D97-AF65-F5344CB8AC3E}">
        <p14:creationId xmlns:p14="http://schemas.microsoft.com/office/powerpoint/2010/main" val="7259093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字方塊 7">
            <a:extLst>
              <a:ext uri="{FF2B5EF4-FFF2-40B4-BE49-F238E27FC236}">
                <a16:creationId xmlns:a16="http://schemas.microsoft.com/office/drawing/2014/main" id="{13A52BE0-09F4-8AC3-5B1E-06FC7A8D6044}"/>
              </a:ext>
            </a:extLst>
          </p:cNvPr>
          <p:cNvSpPr txBox="1"/>
          <p:nvPr/>
        </p:nvSpPr>
        <p:spPr>
          <a:xfrm>
            <a:off x="447040" y="1370428"/>
            <a:ext cx="1037336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setVar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varName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 value)</a:t>
            </a: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   set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varName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${value}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   set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varName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${${</a:t>
            </a:r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varName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}}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PARENT_SCOPE)</a:t>
            </a: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   message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(STATUS 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TW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setVar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: ${</a:t>
            </a:r>
            <a:r>
              <a:rPr lang="en-US" altLang="zh-TW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varName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} = ${${</a:t>
            </a:r>
            <a:r>
              <a:rPr lang="en-US" altLang="zh-TW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varName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}}"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endfunction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b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setVar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FooVar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"Assign this value to </a:t>
            </a:r>
            <a:r>
              <a:rPr lang="en-US" altLang="zh-TW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FooVar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DEFINED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FooVar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   message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(STATUS 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TW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FooVar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= ${</a:t>
            </a:r>
            <a:r>
              <a:rPr lang="en-US" altLang="zh-TW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FooVar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}"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   message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(STATUS 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TW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FooVar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is undefined"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endif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endParaRPr lang="en-US" altLang="zh-TW" b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Function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7F94239-2E28-4AED-F755-C92FDF9979C1}"/>
              </a:ext>
            </a:extLst>
          </p:cNvPr>
          <p:cNvSpPr txBox="1"/>
          <p:nvPr/>
        </p:nvSpPr>
        <p:spPr>
          <a:xfrm>
            <a:off x="447040" y="5090160"/>
            <a:ext cx="11297920" cy="14296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/>
              <a:t>Like in C/C++, functions introduce a new scope.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/>
              <a:t>Variables are scoped to the function, unless set with the PARENT_SCOPE argument.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/>
              <a:t>When a new command replaces an existing command, the old one can be accessed with a _ prefix.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B07E4F44-D21D-78F7-57C5-61D804DA8B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2307" y="1480502"/>
            <a:ext cx="5076825" cy="52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918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圖片 11" descr="一張含有 室內, 靠近 的圖片&#10;&#10;自動產生的描述">
            <a:extLst>
              <a:ext uri="{FF2B5EF4-FFF2-40B4-BE49-F238E27FC236}">
                <a16:creationId xmlns:a16="http://schemas.microsoft.com/office/drawing/2014/main" id="{4CD7976C-53B7-F1AD-0FF9-4A81214F41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700" y="1437"/>
            <a:ext cx="12192000" cy="6855125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67E92B56-69F3-F346-0D5A-212A1CB7107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23373B"/>
              </a:gs>
              <a:gs pos="30000">
                <a:srgbClr val="274B47"/>
              </a:gs>
              <a:gs pos="75000">
                <a:srgbClr val="274B47">
                  <a:alpha val="0"/>
                </a:srgb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52417A10-01AA-B474-13B3-C8CDBCCEA262}"/>
              </a:ext>
            </a:extLst>
          </p:cNvPr>
          <p:cNvSpPr txBox="1"/>
          <p:nvPr/>
        </p:nvSpPr>
        <p:spPr>
          <a:xfrm>
            <a:off x="476039" y="2251777"/>
            <a:ext cx="384748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b="1" dirty="0">
                <a:solidFill>
                  <a:srgbClr val="30E5C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Introduction </a:t>
            </a:r>
            <a:r>
              <a:rPr lang="en-US" altLang="zh-TW" sz="4000" b="1" dirty="0">
                <a:solidFill>
                  <a:srgbClr val="30E5C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 Modern CMake</a:t>
            </a:r>
            <a:endParaRPr lang="zh-TW" altLang="en-US" sz="4000" dirty="0">
              <a:solidFill>
                <a:srgbClr val="30E5CF"/>
              </a:solidFill>
            </a:endParaRPr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1205666E-491B-1082-DC24-B84F9C8DC069}"/>
              </a:ext>
            </a:extLst>
          </p:cNvPr>
          <p:cNvGrpSpPr/>
          <p:nvPr/>
        </p:nvGrpSpPr>
        <p:grpSpPr>
          <a:xfrm>
            <a:off x="625124" y="4171979"/>
            <a:ext cx="2037922" cy="434245"/>
            <a:chOff x="863747" y="436906"/>
            <a:chExt cx="2037922" cy="434245"/>
          </a:xfrm>
        </p:grpSpPr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2A3E6BDF-417A-048D-6505-35D55E1221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773" r="20770"/>
            <a:stretch/>
          </p:blipFill>
          <p:spPr>
            <a:xfrm>
              <a:off x="863747" y="436906"/>
              <a:ext cx="400677" cy="387854"/>
            </a:xfrm>
            <a:prstGeom prst="rect">
              <a:avLst/>
            </a:prstGeom>
          </p:spPr>
        </p:pic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1D3DE559-115E-0558-BA98-D318FD2D795F}"/>
                </a:ext>
              </a:extLst>
            </p:cNvPr>
            <p:cNvSpPr txBox="1"/>
            <p:nvPr/>
          </p:nvSpPr>
          <p:spPr>
            <a:xfrm>
              <a:off x="1203864" y="501819"/>
              <a:ext cx="169780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TW" b="1" i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CMake</a:t>
              </a:r>
              <a:endParaRPr lang="zh-TW" altLang="en-US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091739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字方塊 7">
            <a:extLst>
              <a:ext uri="{FF2B5EF4-FFF2-40B4-BE49-F238E27FC236}">
                <a16:creationId xmlns:a16="http://schemas.microsoft.com/office/drawing/2014/main" id="{13A52BE0-09F4-8AC3-5B1E-06FC7A8D6044}"/>
              </a:ext>
            </a:extLst>
          </p:cNvPr>
          <p:cNvSpPr txBox="1"/>
          <p:nvPr/>
        </p:nvSpPr>
        <p:spPr>
          <a:xfrm>
            <a:off x="447040" y="1370428"/>
            <a:ext cx="1037336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AddExe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targetName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 dependency)</a:t>
            </a: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add_executable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targetName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${ARGN}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target_link_libraries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targetName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PRIVATE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${dependency}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endfunction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b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AddExe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ExeFoo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 Foo foo.cpp)</a:t>
            </a:r>
          </a:p>
          <a:p>
            <a:endParaRPr lang="en-US" altLang="zh-TW" b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Function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77F94239-2E28-4AED-F755-C92FDF9979C1}"/>
                  </a:ext>
                </a:extLst>
              </p:cNvPr>
              <p:cNvSpPr txBox="1"/>
              <p:nvPr/>
            </p:nvSpPr>
            <p:spPr>
              <a:xfrm>
                <a:off x="447040" y="3484880"/>
                <a:ext cx="11612880" cy="23521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TW" sz="2000" dirty="0"/>
                  <a:t>Available Variables: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TW" sz="2000" dirty="0"/>
                  <a:t>ARGC: The total count of arguments passed to the function. (3)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TW" sz="2000" dirty="0"/>
                  <a:t>ARGV: A list of all arguments passed to the function (including the required ones). (ExeFoo;Foo;foo.cpp)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TW" sz="2000" dirty="0"/>
                  <a:t>ARGN: A list of non-required arguments passed to the function (foo.cpp)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TW" sz="2000" dirty="0"/>
                  <a:t>ARGVx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→ </m:t>
                    </m:r>
                  </m:oMath>
                </a14:m>
                <a:r>
                  <a:rPr lang="en-US" altLang="zh-TW" sz="2000" dirty="0"/>
                  <a:t>ARGV0, ARGV1,</a:t>
                </a:r>
                <a:r>
                  <a:rPr lang="zh-TW" altLang="en-US" sz="2000" dirty="0"/>
                  <a:t> </a:t>
                </a:r>
                <a:r>
                  <a:rPr lang="en-US" altLang="zh-TW" sz="2000" dirty="0"/>
                  <a:t>ARGV2, …</a:t>
                </a:r>
              </a:p>
            </p:txBody>
          </p:sp>
        </mc:Choice>
        <mc:Fallback xmlns="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77F94239-2E28-4AED-F755-C92FDF9979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040" y="3484880"/>
                <a:ext cx="11612880" cy="2352182"/>
              </a:xfrm>
              <a:prstGeom prst="rect">
                <a:avLst/>
              </a:prstGeom>
              <a:blipFill>
                <a:blip r:embed="rId2"/>
                <a:stretch>
                  <a:fillRect l="-472" r="-420" b="-362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409604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字方塊 7">
            <a:extLst>
              <a:ext uri="{FF2B5EF4-FFF2-40B4-BE49-F238E27FC236}">
                <a16:creationId xmlns:a16="http://schemas.microsoft.com/office/drawing/2014/main" id="{13A52BE0-09F4-8AC3-5B1E-06FC7A8D6044}"/>
              </a:ext>
            </a:extLst>
          </p:cNvPr>
          <p:cNvSpPr txBox="1"/>
          <p:nvPr/>
        </p:nvSpPr>
        <p:spPr>
          <a:xfrm>
            <a:off x="447040" y="1370428"/>
            <a:ext cx="1037336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macro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setFoo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 value)</a:t>
            </a: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   set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(Foo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${value}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   message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(STATUS 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TW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setFoo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: ${Foo}"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endmacro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b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setFoo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"Assign this value to Foo"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DEFINED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 Foo)</a:t>
            </a: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   message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(STATUS 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"Foo: ${Foo}"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   message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(STATUS 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"Foo is undefined"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endif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Macro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77F94239-2E28-4AED-F755-C92FDF9979C1}"/>
                  </a:ext>
                </a:extLst>
              </p:cNvPr>
              <p:cNvSpPr txBox="1"/>
              <p:nvPr/>
            </p:nvSpPr>
            <p:spPr>
              <a:xfrm>
                <a:off x="447040" y="4714240"/>
                <a:ext cx="11297920" cy="18912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TW" sz="2000" dirty="0"/>
                  <a:t>Like in C/C++, macros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zh-TW" sz="2000" dirty="0"/>
                  <a:t> string substitutions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TW" sz="2000" dirty="0"/>
                  <a:t>Variables defined in macro’s body will pollute the calling scope.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TW" sz="2000" dirty="0"/>
                  <a:t>Like functions, when a new command replaces an existing command, the old one can be accessed with a _ prefix.</a:t>
                </a:r>
              </a:p>
            </p:txBody>
          </p:sp>
        </mc:Choice>
        <mc:Fallback xmlns="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77F94239-2E28-4AED-F755-C92FDF9979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040" y="4714240"/>
                <a:ext cx="11297920" cy="1891287"/>
              </a:xfrm>
              <a:prstGeom prst="rect">
                <a:avLst/>
              </a:prstGeom>
              <a:blipFill>
                <a:blip r:embed="rId2"/>
                <a:stretch>
                  <a:fillRect l="-485" r="-485" b="-450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圖片 2">
            <a:extLst>
              <a:ext uri="{FF2B5EF4-FFF2-40B4-BE49-F238E27FC236}">
                <a16:creationId xmlns:a16="http://schemas.microsoft.com/office/drawing/2014/main" id="{C8265F3B-6379-F7F5-F188-820D1F40B5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6880" y="1451114"/>
            <a:ext cx="3962400" cy="50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2781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                               Testing Stage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4930D807-980B-F1BD-1E46-E25969FEF1C8}"/>
              </a:ext>
            </a:extLst>
          </p:cNvPr>
          <p:cNvSpPr txBox="1"/>
          <p:nvPr/>
        </p:nvSpPr>
        <p:spPr>
          <a:xfrm>
            <a:off x="3200400" y="3865251"/>
            <a:ext cx="53720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Make sure all functions can be executed as expected.</a:t>
            </a:r>
            <a:endParaRPr lang="zh-TW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093728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Google Test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7F94239-2E28-4AED-F755-C92FDF9979C1}"/>
              </a:ext>
            </a:extLst>
          </p:cNvPr>
          <p:cNvSpPr txBox="1"/>
          <p:nvPr/>
        </p:nvSpPr>
        <p:spPr>
          <a:xfrm>
            <a:off x="447040" y="1158240"/>
            <a:ext cx="1174496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Add an executable target and register the target to </a:t>
            </a:r>
            <a:r>
              <a:rPr lang="en-US" altLang="zh-TW" sz="2000" dirty="0" err="1"/>
              <a:t>Ctest</a:t>
            </a:r>
            <a:r>
              <a:rPr lang="en-US" altLang="zh-TW" sz="2000" dirty="0"/>
              <a:t> through </a:t>
            </a:r>
            <a:r>
              <a:rPr lang="en-US" altLang="zh-TW" sz="2000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gtest_discover_tests</a:t>
            </a:r>
            <a:r>
              <a:rPr lang="en-US" altLang="zh-TW" sz="2000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altLang="zh-TW" sz="2000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 command</a:t>
            </a:r>
            <a:r>
              <a:rPr lang="en-US" altLang="zh-TW" sz="20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Call the test in the building directory after building the testing target.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68EC0ABA-E168-1354-0E48-CB131E3DEC7E}"/>
              </a:ext>
            </a:extLst>
          </p:cNvPr>
          <p:cNvSpPr txBox="1"/>
          <p:nvPr/>
        </p:nvSpPr>
        <p:spPr>
          <a:xfrm>
            <a:off x="792480" y="1720840"/>
            <a:ext cx="720344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include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CTest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zh-TW" dirty="0">
              <a:solidFill>
                <a:schemeClr val="tx1">
                  <a:lumMod val="65000"/>
                  <a:lumOff val="3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add_executable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testexe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 basic_math.cpp)</a:t>
            </a:r>
            <a:b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</a:br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target_link_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libraries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testexe</a:t>
            </a:r>
            <a:endParaRPr lang="en-US" altLang="zh-TW" b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    PRIVATE</a:t>
            </a:r>
          </a:p>
          <a:p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        dependencies</a:t>
            </a:r>
          </a:p>
          <a:p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gtest</a:t>
            </a:r>
            <a:endParaRPr lang="en-US" altLang="zh-TW" b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gtest_main</a:t>
            </a:r>
            <a:endParaRPr lang="en-US" altLang="zh-TW" b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altLang="zh-TW" b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include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GoogleTest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</a:b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gtest_discover_tests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testexe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6544336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99A8376E-A8EA-927C-26CF-9AC3DCFDFC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160" y="0"/>
            <a:ext cx="104996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8160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Catch2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7F94239-2E28-4AED-F755-C92FDF9979C1}"/>
              </a:ext>
            </a:extLst>
          </p:cNvPr>
          <p:cNvSpPr txBox="1"/>
          <p:nvPr/>
        </p:nvSpPr>
        <p:spPr>
          <a:xfrm>
            <a:off x="447040" y="1158240"/>
            <a:ext cx="1174496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Add an executable target and register the target to </a:t>
            </a:r>
            <a:r>
              <a:rPr lang="en-US" altLang="zh-TW" sz="2000" dirty="0" err="1"/>
              <a:t>Ctest</a:t>
            </a:r>
            <a:r>
              <a:rPr lang="en-US" altLang="zh-TW" sz="2000" dirty="0"/>
              <a:t> through </a:t>
            </a:r>
            <a:r>
              <a:rPr lang="en-US" altLang="zh-TW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catch</a:t>
            </a:r>
            <a:r>
              <a:rPr lang="en-US" altLang="zh-TW" sz="2000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_discover_tests</a:t>
            </a:r>
            <a:r>
              <a:rPr lang="en-US" altLang="zh-TW" sz="2000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altLang="zh-TW" sz="2000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 command</a:t>
            </a:r>
            <a:r>
              <a:rPr lang="en-US" altLang="zh-TW" sz="20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Call the test in the building directory after building the testing target.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68EC0ABA-E168-1354-0E48-CB131E3DEC7E}"/>
              </a:ext>
            </a:extLst>
          </p:cNvPr>
          <p:cNvSpPr txBox="1"/>
          <p:nvPr/>
        </p:nvSpPr>
        <p:spPr>
          <a:xfrm>
            <a:off x="792480" y="1720840"/>
            <a:ext cx="720344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include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CTest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zh-TW" dirty="0">
              <a:solidFill>
                <a:schemeClr val="tx1">
                  <a:lumMod val="65000"/>
                  <a:lumOff val="3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add_executable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testexe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 basic_math.cpp)</a:t>
            </a:r>
            <a:b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</a:br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target_link_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libraries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testexe</a:t>
            </a:r>
            <a:endParaRPr lang="en-US" altLang="zh-TW" b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    PRIVATE</a:t>
            </a:r>
          </a:p>
          <a:p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        dependencies</a:t>
            </a:r>
          </a:p>
          <a:p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        Catch2WithMain</a:t>
            </a:r>
          </a:p>
          <a:p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altLang="zh-TW" b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include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(Catch)</a:t>
            </a:r>
            <a:b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</a:br>
            <a:r>
              <a:rPr lang="en-US" altLang="zh-TW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catch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_discover_tests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testexe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9480871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2806F103-D91D-0E35-A2C5-48810C2709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039" y="-32357"/>
            <a:ext cx="10571922" cy="6890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089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                             Installation Stage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7F94239-2E28-4AED-F755-C92FDF9979C1}"/>
              </a:ext>
            </a:extLst>
          </p:cNvPr>
          <p:cNvSpPr txBox="1"/>
          <p:nvPr/>
        </p:nvSpPr>
        <p:spPr>
          <a:xfrm>
            <a:off x="1784888" y="3887837"/>
            <a:ext cx="86222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Copy or generate files and configurations used for the downstream applications.</a:t>
            </a:r>
          </a:p>
        </p:txBody>
      </p:sp>
    </p:spTree>
    <p:extLst>
      <p:ext uri="{BB962C8B-B14F-4D97-AF65-F5344CB8AC3E}">
        <p14:creationId xmlns:p14="http://schemas.microsoft.com/office/powerpoint/2010/main" val="3381717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Export Our Library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77F94239-2E28-4AED-F755-C92FDF9979C1}"/>
                  </a:ext>
                </a:extLst>
              </p:cNvPr>
              <p:cNvSpPr txBox="1"/>
              <p:nvPr/>
            </p:nvSpPr>
            <p:spPr>
              <a:xfrm>
                <a:off x="447040" y="1153160"/>
                <a:ext cx="11417300" cy="56323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TW" sz="2000" dirty="0"/>
                  <a:t>Static or dynamic library.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TW" sz="2000" dirty="0"/>
                  <a:t> </a:t>
                </a:r>
              </a:p>
              <a:p>
                <a:endParaRPr lang="en-US" altLang="zh-TW" sz="20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TW" sz="2000" dirty="0"/>
                  <a:t>CMake built-in option</a:t>
                </a: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en-US" altLang="zh-TW" b="0" dirty="0">
                    <a:solidFill>
                      <a:srgbClr val="569CD6"/>
                    </a:solidFill>
                    <a:effectLst/>
                    <a:latin typeface="Consolas" panose="020B0609020204030204" pitchFamily="49" charset="0"/>
                  </a:rPr>
                  <a:t>BUILD_SHARED_LIBS=OFF/ON</a:t>
                </a:r>
                <a:endParaRPr lang="en-US" altLang="zh-TW" dirty="0">
                  <a:solidFill>
                    <a:srgbClr val="569CD6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zh-TW" sz="20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TW" sz="2000" dirty="0"/>
                  <a:t>Needed information: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TW" sz="2000" dirty="0"/>
                  <a:t>Correct building and installing information.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TW" sz="2000" dirty="0"/>
                  <a:t>Header files that will be used in the </a:t>
                </a:r>
                <a:r>
                  <a:rPr lang="en-US" altLang="zh-TW" sz="2000" dirty="0" err="1"/>
                  <a:t>downstreams</a:t>
                </a:r>
                <a:r>
                  <a:rPr lang="en-US" altLang="zh-TW" sz="2000" dirty="0"/>
                  <a:t>.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TW" sz="2000" dirty="0"/>
                  <a:t>Easy integration for the use of the library.</a:t>
                </a: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en-US" altLang="zh-TW" sz="2000" dirty="0"/>
                  <a:t>&lt;</a:t>
                </a:r>
                <a:r>
                  <a:rPr lang="en-US" altLang="zh-TW" sz="2000" dirty="0" err="1"/>
                  <a:t>project_name</a:t>
                </a:r>
                <a:r>
                  <a:rPr lang="en-US" altLang="zh-TW" sz="2000" dirty="0"/>
                  <a:t>&gt;</a:t>
                </a:r>
                <a:r>
                  <a:rPr lang="en-US" altLang="zh-TW" sz="2000" dirty="0" err="1"/>
                  <a:t>Config.cmake</a:t>
                </a:r>
                <a:endParaRPr lang="en-US" altLang="zh-TW" sz="2000" dirty="0"/>
              </a:p>
              <a:p>
                <a:pPr lvl="2"/>
                <a:r>
                  <a:rPr lang="en-US" altLang="zh-TW" sz="2000" dirty="0"/>
                  <a:t>   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zh-TW" sz="2000" dirty="0"/>
                  <a:t> For the use of the </a:t>
                </a:r>
                <a:r>
                  <a:rPr lang="en-US" altLang="zh-TW" sz="2000" dirty="0" err="1"/>
                  <a:t>find_package</a:t>
                </a:r>
                <a:r>
                  <a:rPr lang="en-US" altLang="zh-TW" sz="2000" dirty="0"/>
                  <a:t>()</a:t>
                </a:r>
                <a:r>
                  <a:rPr lang="zh-TW" altLang="en-US" sz="2000" dirty="0"/>
                  <a:t> </a:t>
                </a:r>
                <a:r>
                  <a:rPr lang="en-US" altLang="zh-TW" sz="2000" dirty="0"/>
                  <a:t>(package configuration, for easy integration).</a:t>
                </a: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en-US" altLang="zh-TW" sz="2000" dirty="0"/>
                  <a:t>&lt;</a:t>
                </a:r>
                <a:r>
                  <a:rPr lang="en-US" altLang="zh-TW" sz="2000" dirty="0" err="1"/>
                  <a:t>project_name</a:t>
                </a:r>
                <a:r>
                  <a:rPr lang="en-US" altLang="zh-TW" sz="2000" dirty="0"/>
                  <a:t>&gt;</a:t>
                </a:r>
                <a:r>
                  <a:rPr lang="en-US" altLang="zh-TW" sz="2000" dirty="0" err="1"/>
                  <a:t>Targets.cmake</a:t>
                </a:r>
                <a:endParaRPr lang="en-US" altLang="zh-TW" sz="2000" dirty="0"/>
              </a:p>
              <a:p>
                <a:pPr lvl="2"/>
                <a:r>
                  <a:rPr lang="en-US" altLang="zh-TW" sz="2000" b="0" dirty="0"/>
                  <a:t>   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zh-TW" sz="2000" dirty="0"/>
                  <a:t> For the </a:t>
                </a:r>
                <a:r>
                  <a:rPr lang="en-US" altLang="zh-TW" sz="2000" dirty="0" err="1"/>
                  <a:t>downstreams</a:t>
                </a:r>
                <a:r>
                  <a:rPr lang="en-US" altLang="zh-TW" sz="2000" dirty="0"/>
                  <a:t> to import all targets listed in the install command.</a:t>
                </a: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en-US" altLang="zh-TW" sz="2000" dirty="0"/>
                  <a:t>&lt;project_name&gt;</a:t>
                </a:r>
                <a:r>
                  <a:rPr lang="en-US" altLang="zh-TW" sz="2000" dirty="0" err="1"/>
                  <a:t>ConfigVersion.cmake</a:t>
                </a:r>
                <a:endParaRPr lang="en-US" altLang="zh-TW" sz="2000" dirty="0"/>
              </a:p>
              <a:p>
                <a:pPr lvl="2"/>
                <a:r>
                  <a:rPr lang="en-US" altLang="zh-TW" sz="2000" b="0" dirty="0"/>
                  <a:t>   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zh-TW" sz="2000" dirty="0"/>
                  <a:t> For the determination of the compatibility with the requested version.</a:t>
                </a: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en-US" altLang="zh-TW" sz="2000" dirty="0"/>
                  <a:t>&lt;</a:t>
                </a:r>
                <a:r>
                  <a:rPr lang="en-US" altLang="zh-TW" sz="2000" dirty="0" err="1"/>
                  <a:t>project_name</a:t>
                </a:r>
                <a:r>
                  <a:rPr lang="en-US" altLang="zh-TW" sz="2000" dirty="0"/>
                  <a:t>&gt;.pc (optional, for some specific scenarios)</a:t>
                </a:r>
              </a:p>
              <a:p>
                <a:pPr lvl="2"/>
                <a:r>
                  <a:rPr lang="en-US" altLang="zh-TW" sz="2000" b="0" dirty="0"/>
                  <a:t>   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zh-TW" sz="2000" dirty="0"/>
                  <a:t>  For providing the necessary details for compiling and linking a program to a library.</a:t>
                </a:r>
              </a:p>
            </p:txBody>
          </p:sp>
        </mc:Choice>
        <mc:Fallback xmlns="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77F94239-2E28-4AED-F755-C92FDF9979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040" y="1153160"/>
                <a:ext cx="11417300" cy="5632311"/>
              </a:xfrm>
              <a:prstGeom prst="rect">
                <a:avLst/>
              </a:prstGeom>
              <a:blipFill>
                <a:blip r:embed="rId2"/>
                <a:stretch>
                  <a:fillRect l="-481" t="-541" b="-4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字方塊 3">
            <a:extLst>
              <a:ext uri="{FF2B5EF4-FFF2-40B4-BE49-F238E27FC236}">
                <a16:creationId xmlns:a16="http://schemas.microsoft.com/office/drawing/2014/main" id="{483FD809-7CCF-A3B6-71FE-5342BF6C8A45}"/>
              </a:ext>
            </a:extLst>
          </p:cNvPr>
          <p:cNvSpPr txBox="1"/>
          <p:nvPr/>
        </p:nvSpPr>
        <p:spPr>
          <a:xfrm>
            <a:off x="1188720" y="1499354"/>
            <a:ext cx="85801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add_library</a:t>
            </a:r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static_library_name</a:t>
            </a:r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 STATIC sources1.cpp)</a:t>
            </a:r>
          </a:p>
          <a:p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add_library</a:t>
            </a:r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shared_library_name</a:t>
            </a:r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 SHARED sources2.cpp)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98D5771D-7AA7-90FD-8E4E-849C240CCC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3303" y="782320"/>
            <a:ext cx="3718697" cy="3612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578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Export Our Library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7F94239-2E28-4AED-F755-C92FDF9979C1}"/>
              </a:ext>
            </a:extLst>
          </p:cNvPr>
          <p:cNvSpPr txBox="1"/>
          <p:nvPr/>
        </p:nvSpPr>
        <p:spPr>
          <a:xfrm>
            <a:off x="447040" y="1074420"/>
            <a:ext cx="1141730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Correct building and installing information.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Provide the flexibility to install into different platform layouts.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endParaRPr lang="en-US" altLang="zh-TW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Use generator expressions to differentiate which mode we’re used (building the library or using it from an installed target).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endParaRPr lang="en-US" altLang="zh-TW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Project installation destination – set the </a:t>
            </a:r>
            <a:r>
              <a:rPr lang="en-US" altLang="zh-TW" sz="20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CMAKE_INSTALL_PREFIX</a:t>
            </a:r>
            <a:r>
              <a:rPr lang="en-US" altLang="zh-TW" sz="20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variable.</a:t>
            </a:r>
            <a:endParaRPr lang="en-US" altLang="zh-TW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Header files that will be used in the </a:t>
            </a:r>
            <a:r>
              <a:rPr lang="en-US" altLang="zh-TW" sz="2000" dirty="0" err="1"/>
              <a:t>downstreams</a:t>
            </a:r>
            <a:r>
              <a:rPr lang="en-US" altLang="zh-TW" sz="20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93D8BB4E-9F9F-B4B7-6B74-AD7F0FD996BE}"/>
              </a:ext>
            </a:extLst>
          </p:cNvPr>
          <p:cNvSpPr txBox="1"/>
          <p:nvPr/>
        </p:nvSpPr>
        <p:spPr>
          <a:xfrm>
            <a:off x="1310640" y="189513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include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GNUInstallDirs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76E6AD70-0BB0-CCCF-2FA8-7996F752FAB6}"/>
              </a:ext>
            </a:extLst>
          </p:cNvPr>
          <p:cNvSpPr txBox="1"/>
          <p:nvPr/>
        </p:nvSpPr>
        <p:spPr>
          <a:xfrm>
            <a:off x="1257300" y="3034298"/>
            <a:ext cx="800862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target_include_directories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library_name</a:t>
            </a:r>
            <a:endParaRPr lang="en-US" altLang="zh-TW" b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    PUBLIC</a:t>
            </a:r>
          </a:p>
          <a:p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        $&lt;BUILD_INTERFACE: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${CMAKE_CURRENT_SOURCE_DIR}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$&lt;INSTALL_INTERFACE: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${CMAKE_INSTALL_INCLUDEDIR}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30FA9665-3514-0326-7684-0A083142E0D9}"/>
              </a:ext>
            </a:extLst>
          </p:cNvPr>
          <p:cNvSpPr txBox="1"/>
          <p:nvPr/>
        </p:nvSpPr>
        <p:spPr>
          <a:xfrm>
            <a:off x="800100" y="5650468"/>
            <a:ext cx="924306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install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    FILES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${CMAKE_CURRENT_SOURCE_DIR}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/header_name.hpp</a:t>
            </a:r>
          </a:p>
          <a:p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    DESTINATION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${CMAKE_INSTALL_INCLUDEDIR}</a:t>
            </a:r>
            <a:endParaRPr lang="en-US" altLang="zh-TW" b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2215937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7F94239-2E28-4AED-F755-C92FDF9979C1}"/>
              </a:ext>
            </a:extLst>
          </p:cNvPr>
          <p:cNvSpPr txBox="1"/>
          <p:nvPr/>
        </p:nvSpPr>
        <p:spPr>
          <a:xfrm>
            <a:off x="447040" y="1117600"/>
            <a:ext cx="11629004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CMake is code.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CMake is a meta build system (build system generator).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Configuration Stage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Parse the CMakeLists.txt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Create a CMakeCache.txt file populated with cache variables.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Generation Stage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Generates project files or build system files (e.g. </a:t>
            </a:r>
            <a:r>
              <a:rPr lang="en-US" altLang="zh-TW" sz="2000" dirty="0" err="1"/>
              <a:t>Makefile</a:t>
            </a:r>
            <a:r>
              <a:rPr lang="en-US" altLang="zh-TW" sz="2000" dirty="0"/>
              <a:t>) according to the specified building system (e.g. Make, </a:t>
            </a:r>
            <a:r>
              <a:rPr lang="en-US" altLang="zh-TW" sz="2000" dirty="0" err="1"/>
              <a:t>Xcode</a:t>
            </a:r>
            <a:r>
              <a:rPr lang="en-US" altLang="zh-TW" sz="2000" dirty="0"/>
              <a:t>, </a:t>
            </a:r>
            <a:r>
              <a:rPr lang="en-US" altLang="zh-TW" sz="2000" dirty="0" err="1"/>
              <a:t>MSBuild</a:t>
            </a:r>
            <a:r>
              <a:rPr lang="en-US" altLang="zh-TW" sz="2000" dirty="0"/>
              <a:t>, Visual Studio, </a:t>
            </a:r>
            <a:r>
              <a:rPr lang="en-US" altLang="zh-TW" sz="2000" dirty="0" err="1"/>
              <a:t>etc</a:t>
            </a:r>
            <a:r>
              <a:rPr lang="en-US" altLang="zh-TW" sz="2000" dirty="0"/>
              <a:t>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Building Stage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Targets are compiled (e.g. executables, libraries, etc.).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Actions associated with each targets are executed.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Written in C++, cross-platform.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CMake GUI &amp; CMake command line.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Used by many projects.</a:t>
            </a:r>
            <a:endParaRPr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40707683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Export Our Library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7F94239-2E28-4AED-F755-C92FDF9979C1}"/>
              </a:ext>
            </a:extLst>
          </p:cNvPr>
          <p:cNvSpPr txBox="1"/>
          <p:nvPr/>
        </p:nvSpPr>
        <p:spPr>
          <a:xfrm>
            <a:off x="447040" y="1389380"/>
            <a:ext cx="1189736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Easy integration for the use of the library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Specify the target, the export target name and the destinations that tell CMake where to install the targets (the following variables are provided by </a:t>
            </a:r>
            <a:r>
              <a:rPr lang="en-US" altLang="zh-TW" sz="2000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GNUInstallDirs</a:t>
            </a:r>
            <a:r>
              <a:rPr lang="en-US" altLang="zh-TW" sz="2000" b="0" dirty="0">
                <a:effectLst/>
              </a:rPr>
              <a:t> module</a:t>
            </a:r>
            <a:r>
              <a:rPr lang="en-US" altLang="zh-TW" sz="2000" dirty="0"/>
              <a:t>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Install the export targets to export all targets in “</a:t>
            </a:r>
            <a:r>
              <a:rPr lang="en-US" altLang="zh-TW" sz="2000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library_projectTargets</a:t>
            </a:r>
            <a:r>
              <a:rPr lang="en-US" altLang="zh-TW" sz="2000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” </a:t>
            </a:r>
            <a:r>
              <a:rPr lang="en-US" altLang="zh-TW" sz="2000" b="0" dirty="0">
                <a:effectLst/>
              </a:rPr>
              <a:t>(contains usage requirements, e.g. INTERFACE_XXXXX) to a file.</a:t>
            </a:r>
            <a:endParaRPr lang="en-US" altLang="zh-TW" sz="2000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DB932715-1452-A7B0-E87F-996B59EA7AC6}"/>
              </a:ext>
            </a:extLst>
          </p:cNvPr>
          <p:cNvSpPr txBox="1"/>
          <p:nvPr/>
        </p:nvSpPr>
        <p:spPr>
          <a:xfrm>
            <a:off x="1226820" y="2401089"/>
            <a:ext cx="818388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install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    TARGETS 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module_or</a:t>
            </a:r>
            <a:r>
              <a:rPr lang="en-US" altLang="zh-TW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_library</a:t>
            </a:r>
            <a:endParaRPr lang="en-US" altLang="zh-TW" b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   EXPORT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library_projectTargets</a:t>
            </a:r>
            <a:endParaRPr lang="en-US" altLang="zh-TW" b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    LIBRARY DESTINATION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${CMAKE_INSTALL_LIBDIR}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ARCHIVE DESTINATION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${CMAKE_INSTALL_LIBDIR}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RUNTIME DESTINATION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${CMAKE_INSTALL_BINDIR}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317B1E5A-7D90-E6D1-CD78-3A5038F87978}"/>
              </a:ext>
            </a:extLst>
          </p:cNvPr>
          <p:cNvSpPr txBox="1"/>
          <p:nvPr/>
        </p:nvSpPr>
        <p:spPr>
          <a:xfrm>
            <a:off x="1226820" y="5124857"/>
            <a:ext cx="60960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install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   EXPORT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library_projectTargets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NAMESPACE 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library_project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::</a:t>
            </a: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   FILE 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library_projectTargets.cmake</a:t>
            </a:r>
            <a:endParaRPr lang="en-US" altLang="zh-TW" b="0" dirty="0">
              <a:solidFill>
                <a:srgbClr val="569CD6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dirty="0">
                <a:solidFill>
                  <a:srgbClr val="569CD6"/>
                </a:solidFill>
                <a:latin typeface="Consolas" panose="020B0609020204030204" pitchFamily="49" charset="0"/>
              </a:rPr>
              <a:t>    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DESTINATION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export_dest_dir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411491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Export Our Library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7F94239-2E28-4AED-F755-C92FDF9979C1}"/>
              </a:ext>
            </a:extLst>
          </p:cNvPr>
          <p:cNvSpPr txBox="1"/>
          <p:nvPr/>
        </p:nvSpPr>
        <p:spPr>
          <a:xfrm>
            <a:off x="447040" y="1121026"/>
            <a:ext cx="1153922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Easy integration for the use of the library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Create a package version file to determine the compatibility with the requested version (e.g. </a:t>
            </a:r>
            <a:r>
              <a:rPr lang="en-US" altLang="zh-TW" sz="2000" dirty="0" err="1"/>
              <a:t>semver</a:t>
            </a:r>
            <a:r>
              <a:rPr lang="en-US" altLang="zh-TW" sz="2000" dirty="0"/>
              <a:t> concept).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lvl="1"/>
            <a:endParaRPr lang="en-US" altLang="zh-TW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Create the package configuration template file</a:t>
            </a:r>
            <a:r>
              <a:rPr lang="zh-TW" altLang="en-US" sz="2000" dirty="0"/>
              <a:t> </a:t>
            </a:r>
            <a:r>
              <a:rPr lang="en-US" altLang="zh-TW" sz="2000" dirty="0"/>
              <a:t>(*Config.cmake.in) and specified all required dependencies of this library in that file.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A49E5DC6-AA43-280B-F70F-D7444961A46B}"/>
              </a:ext>
            </a:extLst>
          </p:cNvPr>
          <p:cNvSpPr txBox="1"/>
          <p:nvPr/>
        </p:nvSpPr>
        <p:spPr>
          <a:xfrm>
            <a:off x="1242060" y="2068477"/>
            <a:ext cx="85725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include</a:t>
            </a:r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CMakePackageConfigHelpers</a:t>
            </a:r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TW" b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write_basic_package_version_file</a:t>
            </a:r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library_project</a:t>
            </a:r>
            <a:r>
              <a:rPr lang="en-US" altLang="zh-TW" b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ConfigVersion.cmake</a:t>
            </a:r>
            <a:endParaRPr lang="en-US" altLang="zh-TW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    VERSION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${PROJECT_VERSION}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    COMPATIBILITY </a:t>
            </a:r>
            <a:r>
              <a:rPr lang="en-US" altLang="zh-TW" b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SameMajorVersion</a:t>
            </a:r>
            <a:endParaRPr lang="en-US" altLang="zh-TW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0F975591-8560-8013-1F51-9823BC3C6BEE}"/>
              </a:ext>
            </a:extLst>
          </p:cNvPr>
          <p:cNvSpPr txBox="1"/>
          <p:nvPr/>
        </p:nvSpPr>
        <p:spPr>
          <a:xfrm>
            <a:off x="1242060" y="4538913"/>
            <a:ext cx="1014984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@PACKAGE_INIT@</a:t>
            </a:r>
          </a:p>
          <a:p>
            <a:b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include</a:t>
            </a:r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CMakeFindDependencyMacro</a:t>
            </a:r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TW" b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find_dependency</a:t>
            </a:r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(dependencies REQUIRED)</a:t>
            </a:r>
            <a:b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include</a:t>
            </a:r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${CMAKE_CURRENT_LIST_DIR}</a:t>
            </a:r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altLang="zh-TW" b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library_projectTargets.cmake</a:t>
            </a:r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TW" b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set_and_check</a:t>
            </a:r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library_project_INCLUDE_DIR</a:t>
            </a:r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"@PACKAGE_CMAKE_INSTALL_INCLUDEDIR@"</a:t>
            </a:r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TW" b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check_required_components</a:t>
            </a:r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library_project</a:t>
            </a:r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57920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Export Our Library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7F94239-2E28-4AED-F755-C92FDF9979C1}"/>
              </a:ext>
            </a:extLst>
          </p:cNvPr>
          <p:cNvSpPr txBox="1"/>
          <p:nvPr/>
        </p:nvSpPr>
        <p:spPr>
          <a:xfrm>
            <a:off x="447040" y="1389380"/>
            <a:ext cx="1189736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Easy integration for the use of the library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Create the package configuration file through the template file and the </a:t>
            </a:r>
            <a:r>
              <a:rPr lang="en-US" altLang="zh-TW" sz="2000" b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configure_package_config_file</a:t>
            </a:r>
            <a:r>
              <a:rPr lang="en-US" altLang="zh-TW" sz="20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altLang="zh-TW" sz="20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</a:t>
            </a:r>
            <a:r>
              <a:rPr lang="en-US" altLang="zh-TW" sz="2000" b="0" dirty="0">
                <a:effectLst/>
              </a:rPr>
              <a:t>command (ensuring the resulting package is relocatable)</a:t>
            </a:r>
            <a:r>
              <a:rPr lang="en-US" altLang="zh-TW" sz="2000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Create the pkg-config file through the template file (*.pc.in) and the </a:t>
            </a:r>
            <a:r>
              <a:rPr lang="en-US" altLang="zh-TW" sz="2000" dirty="0" err="1">
                <a:latin typeface="Consolas" panose="020B0609020204030204" pitchFamily="49" charset="0"/>
              </a:rPr>
              <a:t>configure_file</a:t>
            </a:r>
            <a:r>
              <a:rPr lang="en-US" altLang="zh-TW" sz="2000" dirty="0">
                <a:latin typeface="Consolas" panose="020B0609020204030204" pitchFamily="49" charset="0"/>
              </a:rPr>
              <a:t>()</a:t>
            </a:r>
            <a:r>
              <a:rPr lang="en-US" altLang="zh-TW" sz="2000" dirty="0"/>
              <a:t> command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C7C2706B-723F-311A-3B5D-BF0DD66E2E85}"/>
              </a:ext>
            </a:extLst>
          </p:cNvPr>
          <p:cNvSpPr txBox="1"/>
          <p:nvPr/>
        </p:nvSpPr>
        <p:spPr>
          <a:xfrm>
            <a:off x="1242060" y="2539226"/>
            <a:ext cx="86487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include</a:t>
            </a:r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CMakePackageConfigHelpers</a:t>
            </a:r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configure_package_config_file</a:t>
            </a:r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library_project</a:t>
            </a:r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Config.cmake.in</a:t>
            </a:r>
            <a:endParaRPr lang="en-US" altLang="zh-TW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zh-TW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library_project</a:t>
            </a:r>
            <a:r>
              <a:rPr lang="en-US" altLang="zh-TW" b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Config.cmake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PATH_VARS CMAKE_INSTALL_INCLUDEDIR</a:t>
            </a: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INSTALL_DESTINATION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export_dest_dir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B78D1A3E-B7F8-67EA-9F88-DE63680DE9E9}"/>
              </a:ext>
            </a:extLst>
          </p:cNvPr>
          <p:cNvSpPr txBox="1"/>
          <p:nvPr/>
        </p:nvSpPr>
        <p:spPr>
          <a:xfrm>
            <a:off x="1242060" y="5330726"/>
            <a:ext cx="97078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configure_file</a:t>
            </a:r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“${PROJECT_NAME}.pc.in”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					</a:t>
            </a:r>
            <a:r>
              <a:rPr lang="zh-TW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 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zh-TW" altLang="en-US" dirty="0">
                <a:solidFill>
                  <a:srgbClr val="D4D4D4"/>
                </a:solidFill>
                <a:latin typeface="Consolas" panose="020B0609020204030204" pitchFamily="49" charset="0"/>
              </a:rPr>
              <a:t>               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"${CMAKE_BINARY_DIR}/${PROJECT_NAME}.pc"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@ONLY)</a:t>
            </a:r>
          </a:p>
        </p:txBody>
      </p:sp>
    </p:spTree>
    <p:extLst>
      <p:ext uri="{BB962C8B-B14F-4D97-AF65-F5344CB8AC3E}">
        <p14:creationId xmlns:p14="http://schemas.microsoft.com/office/powerpoint/2010/main" val="77840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Export Our Library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7F94239-2E28-4AED-F755-C92FDF9979C1}"/>
              </a:ext>
            </a:extLst>
          </p:cNvPr>
          <p:cNvSpPr txBox="1"/>
          <p:nvPr/>
        </p:nvSpPr>
        <p:spPr>
          <a:xfrm>
            <a:off x="447040" y="1389380"/>
            <a:ext cx="118973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Easy integration for the use of the library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The template file (*.pc.in) for creating the pkg-config file (*.pc).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B9A40498-1A32-2E75-00E9-7F38D8571A53}"/>
              </a:ext>
            </a:extLst>
          </p:cNvPr>
          <p:cNvSpPr txBox="1"/>
          <p:nvPr/>
        </p:nvSpPr>
        <p:spPr>
          <a:xfrm>
            <a:off x="1256030" y="2282041"/>
            <a:ext cx="1027938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prefix=@</a:t>
            </a:r>
            <a:r>
              <a:rPr lang="en-US" altLang="zh-TW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CMAKE_INSTALL_PREFIX</a:t>
            </a:r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@</a:t>
            </a:r>
          </a:p>
          <a:p>
            <a:r>
              <a:rPr lang="en-US" altLang="zh-TW" b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exec_prefix</a:t>
            </a:r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${prefix}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includedir</a:t>
            </a:r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${prefix}</a:t>
            </a:r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/include</a:t>
            </a:r>
          </a:p>
          <a:p>
            <a:r>
              <a:rPr lang="en-US" altLang="zh-TW" b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libdir</a:t>
            </a:r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exec_prefix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/@CMAKE_INSTALL_LIBDIR@</a:t>
            </a:r>
          </a:p>
          <a:p>
            <a:b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TW" b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lib@</a:t>
            </a:r>
            <a:r>
              <a:rPr lang="en-US" altLang="zh-TW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PROJECT_NAME</a:t>
            </a:r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@</a:t>
            </a:r>
          </a:p>
          <a:p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Description: A CMake library template.</a:t>
            </a:r>
          </a:p>
          <a:p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URL: http://gitlab.centrilliontech.com.tw:10088/centrillion/@</a:t>
            </a:r>
            <a:r>
              <a:rPr lang="en-US" altLang="zh-TW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PROJECT_NAME</a:t>
            </a:r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@</a:t>
            </a:r>
          </a:p>
          <a:p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Version: @</a:t>
            </a:r>
            <a:r>
              <a:rPr lang="en-US" altLang="zh-TW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PROJECT_VERSION</a:t>
            </a:r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@</a:t>
            </a:r>
          </a:p>
          <a:p>
            <a:r>
              <a:rPr lang="en-US" altLang="zh-TW" b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CFlags</a:t>
            </a:r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: -I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includedir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 @PKG_CONFIG_DEFINES@</a:t>
            </a:r>
          </a:p>
          <a:p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Libs: -L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libdir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 -</a:t>
            </a:r>
            <a:r>
              <a:rPr lang="en-US" altLang="zh-TW" b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l@</a:t>
            </a:r>
            <a:r>
              <a:rPr lang="en-US" altLang="zh-TW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PROJECT_NAME</a:t>
            </a:r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@</a:t>
            </a:r>
          </a:p>
          <a:p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Requires: @PKG_CONFIG_REQUIRES@</a:t>
            </a:r>
          </a:p>
        </p:txBody>
      </p:sp>
    </p:spTree>
    <p:extLst>
      <p:ext uri="{BB962C8B-B14F-4D97-AF65-F5344CB8AC3E}">
        <p14:creationId xmlns:p14="http://schemas.microsoft.com/office/powerpoint/2010/main" val="17643107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Export the Application Executables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7F94239-2E28-4AED-F755-C92FDF9979C1}"/>
              </a:ext>
            </a:extLst>
          </p:cNvPr>
          <p:cNvSpPr txBox="1"/>
          <p:nvPr/>
        </p:nvSpPr>
        <p:spPr>
          <a:xfrm>
            <a:off x="187960" y="988060"/>
            <a:ext cx="11546840" cy="55846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/>
              <a:t>Static dependencies.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/>
              <a:t>The executables of applications should be executed without any further dependencies' installation.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/>
              <a:t>Dynamic dependencies.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/>
              <a:t>Application executables find dependencies through a built-in manner (depending on the OS).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/>
              <a:t>Use the </a:t>
            </a:r>
            <a:r>
              <a:rPr lang="en-US" altLang="zh-TW" sz="2000" dirty="0" err="1">
                <a:latin typeface="Consolas" panose="020B0609020204030204" pitchFamily="49" charset="0"/>
              </a:rPr>
              <a:t>fixup_bundle</a:t>
            </a:r>
            <a:r>
              <a:rPr lang="en-US" altLang="zh-TW" sz="2000" dirty="0">
                <a:latin typeface="Consolas" panose="020B0609020204030204" pitchFamily="49" charset="0"/>
              </a:rPr>
              <a:t>()</a:t>
            </a:r>
            <a:r>
              <a:rPr lang="en-US" altLang="zh-TW" sz="2000" dirty="0"/>
              <a:t> command to analyze the dependencies binaries or directly copy all binaries of the dependencies into specified directory (depending on the OS).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/>
              <a:t>WINDOWS: Next to the application executables.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/>
              <a:t>UNIX: lib folder in the portable package.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/>
              <a:t>Set the RPATH of the application executables (UNIX only)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000" b="0" dirty="0">
                <a:effectLst/>
              </a:rPr>
              <a:t>Run time executables</a:t>
            </a:r>
            <a:r>
              <a:rPr lang="en-US" altLang="zh-TW" sz="2000" dirty="0"/>
              <a:t> </a:t>
            </a:r>
            <a:r>
              <a:rPr lang="en-US" altLang="zh-TW" sz="2000" b="0" dirty="0">
                <a:effectLst/>
              </a:rPr>
              <a:t>directory symbol</a:t>
            </a:r>
          </a:p>
          <a:p>
            <a:pPr marL="1657350" lvl="3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/>
              <a:t>MacOS: @loader_path</a:t>
            </a:r>
          </a:p>
          <a:p>
            <a:pPr marL="1657350" lvl="3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000" b="0" dirty="0">
                <a:effectLst/>
              </a:rPr>
              <a:t>UNIX: $ORIGIN</a:t>
            </a:r>
            <a:endParaRPr lang="en-US" altLang="zh-TW" sz="2000" dirty="0"/>
          </a:p>
        </p:txBody>
      </p:sp>
    </p:spTree>
    <p:extLst>
      <p:ext uri="{BB962C8B-B14F-4D97-AF65-F5344CB8AC3E}">
        <p14:creationId xmlns:p14="http://schemas.microsoft.com/office/powerpoint/2010/main" val="952797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Export the Application Executables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7F94239-2E28-4AED-F755-C92FDF9979C1}"/>
              </a:ext>
            </a:extLst>
          </p:cNvPr>
          <p:cNvSpPr txBox="1"/>
          <p:nvPr/>
        </p:nvSpPr>
        <p:spPr>
          <a:xfrm>
            <a:off x="187960" y="988060"/>
            <a:ext cx="11546840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/>
              <a:t>Dependencies searching order.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/>
              <a:t>UNIX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altLang="zh-TW" sz="2000" dirty="0"/>
              <a:t>The executable’s </a:t>
            </a:r>
            <a:r>
              <a:rPr lang="en-US" altLang="zh-TW" sz="2000" dirty="0" err="1"/>
              <a:t>rpath</a:t>
            </a:r>
            <a:r>
              <a:rPr lang="en-US" altLang="zh-TW" sz="2000" dirty="0"/>
              <a:t>.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altLang="zh-TW" sz="2000" dirty="0"/>
              <a:t>The LD_LIBRARY_PATH environment variable.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altLang="zh-TW" sz="2000" dirty="0"/>
              <a:t>The executable’s </a:t>
            </a:r>
            <a:r>
              <a:rPr lang="en-US" altLang="zh-TW" sz="2000" dirty="0" err="1"/>
              <a:t>runpath</a:t>
            </a:r>
            <a:r>
              <a:rPr lang="en-US" altLang="zh-TW" sz="2000" dirty="0"/>
              <a:t>.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altLang="zh-TW" sz="2000" dirty="0"/>
              <a:t>The /</a:t>
            </a:r>
            <a:r>
              <a:rPr lang="en-US" altLang="zh-TW" sz="2000" dirty="0" err="1"/>
              <a:t>etc</a:t>
            </a:r>
            <a:r>
              <a:rPr lang="en-US" altLang="zh-TW" sz="2000" dirty="0"/>
              <a:t>/</a:t>
            </a:r>
            <a:r>
              <a:rPr lang="en-US" altLang="zh-TW" sz="2000" dirty="0" err="1"/>
              <a:t>ld.so.conf</a:t>
            </a:r>
            <a:r>
              <a:rPr lang="en-US" altLang="zh-TW" sz="2000" dirty="0"/>
              <a:t> file.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altLang="zh-TW" sz="2000" dirty="0"/>
              <a:t>Default system libraries (/lib and /</a:t>
            </a:r>
            <a:r>
              <a:rPr lang="en-US" altLang="zh-TW" sz="2000" dirty="0" err="1"/>
              <a:t>usr</a:t>
            </a:r>
            <a:r>
              <a:rPr lang="en-US" altLang="zh-TW" sz="2000" dirty="0"/>
              <a:t>/lib)</a:t>
            </a:r>
          </a:p>
          <a:p>
            <a:pPr marL="1371600" lvl="2" indent="-457200">
              <a:buFont typeface="+mj-lt"/>
              <a:buAutoNum type="arabicPeriod"/>
            </a:pPr>
            <a:endParaRPr lang="en-US" altLang="zh-TW" sz="20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/>
              <a:t>Windows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altLang="zh-TW" sz="2000" dirty="0"/>
              <a:t>The executable’s directory.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altLang="zh-TW" sz="2000" dirty="0"/>
              <a:t>The system directory (default: C:/Windows/System32)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altLang="zh-TW" sz="2000" dirty="0"/>
              <a:t>The 16-bit system directory.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altLang="zh-TW" sz="2000" dirty="0"/>
              <a:t>The Windows directory (default: C:/Windows).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altLang="zh-TW" sz="2000" dirty="0"/>
              <a:t>The current working directory.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altLang="zh-TW" sz="2000" dirty="0"/>
              <a:t>The directories that are added and listed in the PATH environment variable.</a:t>
            </a:r>
          </a:p>
        </p:txBody>
      </p:sp>
    </p:spTree>
    <p:extLst>
      <p:ext uri="{BB962C8B-B14F-4D97-AF65-F5344CB8AC3E}">
        <p14:creationId xmlns:p14="http://schemas.microsoft.com/office/powerpoint/2010/main" val="36659572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Troubleshooting Information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7F94239-2E28-4AED-F755-C92FDF9979C1}"/>
              </a:ext>
            </a:extLst>
          </p:cNvPr>
          <p:cNvSpPr txBox="1"/>
          <p:nvPr/>
        </p:nvSpPr>
        <p:spPr>
          <a:xfrm>
            <a:off x="447040" y="1462354"/>
            <a:ext cx="1160289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Logging: message(STATUS “var=${var}”)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Check CMakeCache.txt file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Check the output generated files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Add if() to judge specified conditions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Check the </a:t>
            </a:r>
            <a:r>
              <a:rPr lang="en-US" altLang="zh-TW" sz="2000" dirty="0" err="1"/>
              <a:t>compile_commands.json</a:t>
            </a:r>
            <a:r>
              <a:rPr lang="en-US" altLang="zh-TW" sz="2000" dirty="0"/>
              <a:t> file after adding -DCMAKE_EXPORT_COMPILE_COMMANDS=TRUE option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Add -DCMAKE_VERBOSE_MAKEFILE=TRUE option when configuring the project.</a:t>
            </a:r>
          </a:p>
        </p:txBody>
      </p:sp>
    </p:spTree>
    <p:extLst>
      <p:ext uri="{BB962C8B-B14F-4D97-AF65-F5344CB8AC3E}">
        <p14:creationId xmlns:p14="http://schemas.microsoft.com/office/powerpoint/2010/main" val="34227706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                                    That’s it!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580D9789-922E-55CD-78DA-BA47A52EA625}"/>
              </a:ext>
            </a:extLst>
          </p:cNvPr>
          <p:cNvSpPr txBox="1"/>
          <p:nvPr/>
        </p:nvSpPr>
        <p:spPr>
          <a:xfrm>
            <a:off x="3048646" y="3848768"/>
            <a:ext cx="60947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Remember these and you know the guts of Modern CMake.</a:t>
            </a:r>
            <a:endParaRPr lang="zh-TW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649631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Special Commands – Custom Targets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77F94239-2E28-4AED-F755-C92FDF9979C1}"/>
                  </a:ext>
                </a:extLst>
              </p:cNvPr>
              <p:cNvSpPr txBox="1"/>
              <p:nvPr/>
            </p:nvSpPr>
            <p:spPr>
              <a:xfrm>
                <a:off x="447040" y="4538423"/>
                <a:ext cx="11297920" cy="22467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TW" sz="2000" dirty="0"/>
                  <a:t>Doing things (through </a:t>
                </a:r>
                <a:r>
                  <a:rPr lang="en-US" altLang="zh-TW" sz="2000" b="0" dirty="0">
                    <a:solidFill>
                      <a:srgbClr val="569CD6"/>
                    </a:solidFill>
                    <a:effectLst/>
                    <a:latin typeface="Consolas" panose="020B0609020204030204" pitchFamily="49" charset="0"/>
                  </a:rPr>
                  <a:t>COMMAND</a:t>
                </a:r>
                <a:r>
                  <a:rPr lang="en-US" altLang="zh-TW" sz="2000" dirty="0"/>
                  <a:t>) that is not related to just compile or link binary.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zh-TW" sz="2000" dirty="0"/>
                  <a:t> For more actions: </a:t>
                </a:r>
                <a:r>
                  <a:rPr lang="en-US" altLang="zh-TW" sz="2000" dirty="0">
                    <a:hlinkClick r:id="rId2"/>
                  </a:rPr>
                  <a:t>Command-Line Tool</a:t>
                </a:r>
                <a:endParaRPr lang="en-US" altLang="zh-TW" sz="20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zh-TW" sz="20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TW" sz="2000" b="0" dirty="0">
                    <a:solidFill>
                      <a:srgbClr val="569CD6"/>
                    </a:solidFill>
                    <a:effectLst/>
                    <a:latin typeface="Consolas" panose="020B0609020204030204" pitchFamily="49" charset="0"/>
                  </a:rPr>
                  <a:t>${CMAKE_COMMAND}</a:t>
                </a:r>
                <a:r>
                  <a:rPr lang="en-US" altLang="zh-TW" sz="2000" dirty="0"/>
                  <a:t> represents the path to the CMake executable being used right now.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zh-TW" sz="20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TW" sz="2000" b="0" dirty="0" err="1">
                    <a:solidFill>
                      <a:srgbClr val="569CD6"/>
                    </a:solidFill>
                    <a:effectLst/>
                    <a:latin typeface="Consolas" panose="020B0609020204030204" pitchFamily="49" charset="0"/>
                  </a:rPr>
                  <a:t>add_custom_command</a:t>
                </a:r>
                <a:r>
                  <a:rPr lang="en-US" altLang="zh-TW" sz="2000" dirty="0">
                    <a:solidFill>
                      <a:srgbClr val="569CD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TW" sz="2000" dirty="0"/>
                  <a:t>does not create a new target.</a:t>
                </a:r>
              </a:p>
              <a:p>
                <a:r>
                  <a:rPr lang="en-US" altLang="zh-TW" sz="2000" dirty="0"/>
                  <a:t>    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zh-TW" sz="2000" dirty="0"/>
                  <a:t> Targets should be explicitly specified to make it visible (e.g. Use existing targets or create a new one.)</a:t>
                </a:r>
              </a:p>
            </p:txBody>
          </p:sp>
        </mc:Choice>
        <mc:Fallback xmlns="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77F94239-2E28-4AED-F755-C92FDF9979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040" y="4538423"/>
                <a:ext cx="11297920" cy="2246769"/>
              </a:xfrm>
              <a:prstGeom prst="rect">
                <a:avLst/>
              </a:prstGeom>
              <a:blipFill>
                <a:blip r:embed="rId3"/>
                <a:stretch>
                  <a:fillRect l="-485" t="-1355" b="-379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字方塊 6">
            <a:extLst>
              <a:ext uri="{FF2B5EF4-FFF2-40B4-BE49-F238E27FC236}">
                <a16:creationId xmlns:a16="http://schemas.microsoft.com/office/drawing/2014/main" id="{176C4F9E-8298-4088-6F9F-8A850EAA7B89}"/>
              </a:ext>
            </a:extLst>
          </p:cNvPr>
          <p:cNvSpPr txBox="1"/>
          <p:nvPr/>
        </p:nvSpPr>
        <p:spPr>
          <a:xfrm>
            <a:off x="544169" y="1115506"/>
            <a:ext cx="10945465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add_executable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exmaple_exe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 example.cpp)</a:t>
            </a:r>
          </a:p>
          <a:p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add_custom_command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    TARGET 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exmaple_exe</a:t>
            </a:r>
            <a:endParaRPr lang="en-US" altLang="zh-TW" b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    POST_BUILD</a:t>
            </a: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COMMAND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${CMAKE_COMMAND}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 -E touch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${CMAKE_CURRENT_BINARY_DIR}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/generated_file1.txt</a:t>
            </a: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COMMENT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"Create the generated_file1.txt after all other rules within the target have been executed (i.e. after building the </a:t>
            </a:r>
            <a:r>
              <a:rPr lang="en-US" altLang="zh-TW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example_exe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target)."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5590277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Special Commands – Custom Targets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003F9CC0-37E8-1264-C2D7-2EF2D5CB5EC8}"/>
              </a:ext>
            </a:extLst>
          </p:cNvPr>
          <p:cNvSpPr txBox="1"/>
          <p:nvPr/>
        </p:nvSpPr>
        <p:spPr>
          <a:xfrm>
            <a:off x="573988" y="1302962"/>
            <a:ext cx="11618012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add_custom_target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my_custom_target</a:t>
            </a:r>
            <a:endParaRPr lang="en-US" altLang="zh-TW" b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    DEPENDS</a:t>
            </a: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"${CMAKE_CURRENT_BINARY_DIR}/generated_file1.txt"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add_custom_command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    OUTPUT </a:t>
            </a: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"${CMAKE_CURRENT_BINARY_DIR}/generated_file1.txt"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COMMAND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${CMAKE_COMMAND}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-E touch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${CMAKE_CURRENT_BINARY_DIR}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/generated_file1.txt</a:t>
            </a: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COMMENT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"Create the file each time the DEPENDS is modified or the first time </a:t>
            </a:r>
            <a:r>
              <a:rPr lang="en-US" altLang="zh-TW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my_custom_target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is built."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DEPENDS</a:t>
            </a: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${CMAKE_CURRENT_SOURCE_DIR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}/source.cpp</a:t>
            </a:r>
          </a:p>
          <a:p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99393F7B-8B5F-99C0-4F6F-B9CB7C9E6BC0}"/>
              </a:ext>
            </a:extLst>
          </p:cNvPr>
          <p:cNvSpPr txBox="1"/>
          <p:nvPr/>
        </p:nvSpPr>
        <p:spPr>
          <a:xfrm>
            <a:off x="2800350" y="7114192"/>
            <a:ext cx="609765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800" dirty="0">
                <a:latin typeface="Calibri" panose="020F0502020204030204" pitchFamily="34" charset="0"/>
                <a:cs typeface="Calibri" panose="020F0502020204030204" pitchFamily="34" charset="0"/>
              </a:rPr>
              <a:t>Build the custom target through </a:t>
            </a:r>
            <a:r>
              <a:rPr lang="en-US" altLang="zh-TW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cmake</a:t>
            </a:r>
            <a:r>
              <a:rPr lang="en-US" altLang="zh-TW" sz="1800" dirty="0">
                <a:latin typeface="Calibri" panose="020F0502020204030204" pitchFamily="34" charset="0"/>
                <a:cs typeface="Calibri" panose="020F0502020204030204" pitchFamily="34" charset="0"/>
              </a:rPr>
              <a:t> --build . --target </a:t>
            </a:r>
            <a:r>
              <a:rPr lang="en-US" altLang="zh-TW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my_custom_target</a:t>
            </a:r>
            <a:r>
              <a:rPr lang="en-US" altLang="zh-TW" sz="1800" dirty="0">
                <a:latin typeface="Calibri" panose="020F0502020204030204" pitchFamily="34" charset="0"/>
                <a:cs typeface="Calibri" panose="020F0502020204030204" pitchFamily="34" charset="0"/>
              </a:rPr>
              <a:t> or add ALL argument to </a:t>
            </a:r>
            <a:r>
              <a:rPr lang="en-US" altLang="zh-TW" sz="18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add_custom_target</a:t>
            </a:r>
            <a:r>
              <a:rPr lang="en-US" altLang="zh-TW" sz="18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978976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Organization and workflow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7F94239-2E28-4AED-F755-C92FDF9979C1}"/>
              </a:ext>
            </a:extLst>
          </p:cNvPr>
          <p:cNvSpPr txBox="1"/>
          <p:nvPr/>
        </p:nvSpPr>
        <p:spPr>
          <a:xfrm>
            <a:off x="447040" y="985867"/>
            <a:ext cx="11297920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Entry point: The top-level CMakeLists.txt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/>
              <a:t>Out-of-source build – the source directory is different from the binary directory.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Source directory: Directory where the project’s CMakeLists.txt resides.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Binary directory: Directory where the project files are generated (&amp; CMakeCache.txt resides).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/>
              <a:t>CMake commands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Generate project files or build</a:t>
            </a:r>
            <a:r>
              <a:rPr lang="zh-TW" altLang="en-US" sz="2000" dirty="0"/>
              <a:t> </a:t>
            </a:r>
            <a:r>
              <a:rPr lang="en-US" altLang="zh-TW" sz="2000" dirty="0"/>
              <a:t>system files (configuration stage &amp; generation stage are combined in the command-line mode.)</a:t>
            </a:r>
          </a:p>
          <a:p>
            <a:pPr lvl="1"/>
            <a:r>
              <a:rPr lang="en-US" altLang="zh-TW" sz="2000" dirty="0">
                <a:solidFill>
                  <a:srgbClr val="EB5757"/>
                </a:solidFill>
                <a:effectLst/>
                <a:latin typeface="SFMono-Regular"/>
              </a:rPr>
              <a:t>	</a:t>
            </a:r>
            <a:r>
              <a:rPr lang="en-US" altLang="zh-TW" sz="2000" dirty="0" err="1">
                <a:solidFill>
                  <a:srgbClr val="EB5757"/>
                </a:solidFill>
                <a:effectLst/>
                <a:latin typeface="SFMono-Regular"/>
              </a:rPr>
              <a:t>cmake</a:t>
            </a:r>
            <a:r>
              <a:rPr lang="en-US" altLang="zh-TW" sz="2000" dirty="0">
                <a:solidFill>
                  <a:srgbClr val="EB5757"/>
                </a:solidFill>
                <a:effectLst/>
                <a:latin typeface="SFMono-Regular"/>
              </a:rPr>
              <a:t> ..</a:t>
            </a:r>
            <a:endParaRPr lang="en-US" altLang="zh-TW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Build (Compile) the project (building stage).</a:t>
            </a:r>
          </a:p>
          <a:p>
            <a:pPr lvl="2"/>
            <a:r>
              <a:rPr lang="en-US" altLang="zh-TW" sz="2000" dirty="0" err="1">
                <a:solidFill>
                  <a:srgbClr val="EB5757"/>
                </a:solidFill>
                <a:effectLst/>
                <a:latin typeface="SFMono-Regular"/>
              </a:rPr>
              <a:t>cmake</a:t>
            </a:r>
            <a:r>
              <a:rPr lang="en-US" altLang="zh-TW" sz="2000" dirty="0">
                <a:solidFill>
                  <a:srgbClr val="EB5757"/>
                </a:solidFill>
                <a:effectLst/>
                <a:latin typeface="SFMono-Regular"/>
              </a:rPr>
              <a:t> --build ..</a:t>
            </a:r>
            <a:r>
              <a:rPr lang="en-US" altLang="zh-TW" sz="2000" dirty="0"/>
              <a:t> (or </a:t>
            </a:r>
            <a:r>
              <a:rPr lang="en-US" altLang="zh-TW" sz="2000" dirty="0">
                <a:solidFill>
                  <a:srgbClr val="EB5757"/>
                </a:solidFill>
                <a:effectLst/>
                <a:latin typeface="SFMono-Regular"/>
              </a:rPr>
              <a:t>make</a:t>
            </a:r>
            <a:r>
              <a:rPr lang="en-US" altLang="zh-TW" sz="2000" dirty="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Run unit-tests</a:t>
            </a:r>
          </a:p>
          <a:p>
            <a:pPr lvl="2"/>
            <a:r>
              <a:rPr lang="en-US" altLang="zh-TW" sz="2000" dirty="0" err="1">
                <a:solidFill>
                  <a:srgbClr val="EB5757"/>
                </a:solidFill>
                <a:effectLst/>
                <a:latin typeface="SFMono-Regular"/>
              </a:rPr>
              <a:t>ctest</a:t>
            </a:r>
            <a:r>
              <a:rPr lang="en-US" altLang="zh-TW" sz="2000" dirty="0">
                <a:solidFill>
                  <a:srgbClr val="EB5757"/>
                </a:solidFill>
                <a:effectLst/>
                <a:latin typeface="SFMono-Regular"/>
              </a:rPr>
              <a:t> ..</a:t>
            </a:r>
            <a:r>
              <a:rPr lang="en-US" altLang="zh-TW" sz="2000" dirty="0"/>
              <a:t> (or </a:t>
            </a:r>
            <a:r>
              <a:rPr lang="en-US" altLang="zh-TW" sz="2000" dirty="0">
                <a:solidFill>
                  <a:srgbClr val="EB5757"/>
                </a:solidFill>
                <a:effectLst/>
                <a:latin typeface="SFMono-Regular"/>
              </a:rPr>
              <a:t>make test</a:t>
            </a:r>
            <a:r>
              <a:rPr lang="en-US" altLang="zh-TW" sz="2000" dirty="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Build project and install package</a:t>
            </a:r>
          </a:p>
          <a:p>
            <a:pPr lvl="2"/>
            <a:r>
              <a:rPr lang="en-US" altLang="zh-TW" sz="2000" dirty="0" err="1">
                <a:solidFill>
                  <a:srgbClr val="EB5757"/>
                </a:solidFill>
                <a:effectLst/>
                <a:latin typeface="SFMono-Regular"/>
              </a:rPr>
              <a:t>cmake</a:t>
            </a:r>
            <a:r>
              <a:rPr lang="en-US" altLang="zh-TW" sz="2000" dirty="0">
                <a:solidFill>
                  <a:srgbClr val="EB5757"/>
                </a:solidFill>
                <a:effectLst/>
                <a:latin typeface="SFMono-Regular"/>
              </a:rPr>
              <a:t> --build .. --target install</a:t>
            </a:r>
            <a:r>
              <a:rPr lang="en-US" altLang="zh-TW" sz="2000" dirty="0"/>
              <a:t> (or </a:t>
            </a:r>
            <a:r>
              <a:rPr lang="en-US" altLang="zh-TW" sz="2000" dirty="0">
                <a:solidFill>
                  <a:srgbClr val="EB5757"/>
                </a:solidFill>
                <a:effectLst/>
                <a:latin typeface="SFMono-Regular"/>
              </a:rPr>
              <a:t>make install</a:t>
            </a:r>
            <a:r>
              <a:rPr lang="en-US" altLang="zh-TW" sz="2000" dirty="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Packaging project</a:t>
            </a:r>
          </a:p>
          <a:p>
            <a:pPr lvl="2"/>
            <a:r>
              <a:rPr lang="en-US" altLang="zh-TW" sz="2000" dirty="0" err="1">
                <a:solidFill>
                  <a:srgbClr val="EB5757"/>
                </a:solidFill>
                <a:effectLst/>
                <a:latin typeface="SFMono-Regular"/>
              </a:rPr>
              <a:t>cpack</a:t>
            </a:r>
            <a:r>
              <a:rPr lang="en-US" altLang="zh-TW" sz="2000" dirty="0">
                <a:solidFill>
                  <a:srgbClr val="EB5757"/>
                </a:solidFill>
                <a:effectLst/>
                <a:latin typeface="SFMono-Regular"/>
              </a:rPr>
              <a:t> ..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Command line options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-DCMAKE_BUILD_TYPE:STRING=Release or -DCMAKE_BUILD_TYPE=“Release”</a:t>
            </a:r>
            <a:endParaRPr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00124562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Special Commands – Custom Targets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77F94239-2E28-4AED-F755-C92FDF9979C1}"/>
                  </a:ext>
                </a:extLst>
              </p:cNvPr>
              <p:cNvSpPr txBox="1"/>
              <p:nvPr/>
            </p:nvSpPr>
            <p:spPr>
              <a:xfrm>
                <a:off x="447040" y="1079613"/>
                <a:ext cx="11744960" cy="45550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TW" sz="2000" dirty="0"/>
                  <a:t>Custom target are a kind of target but doesn’t produce an exe or lib only.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zh-TW" sz="2000" dirty="0"/>
                  <a:t>  Still have other properties, including having or being dependencies.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zh-TW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TW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Build the custom target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TW" sz="20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cmake</a:t>
                </a:r>
                <a:r>
                  <a:rPr lang="en-US" altLang="zh-TW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--build . --target </a:t>
                </a:r>
                <a:r>
                  <a:rPr lang="en-US" altLang="zh-TW" sz="20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my_custom_target</a:t>
                </a:r>
                <a:endParaRPr lang="en-US" altLang="zh-TW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TW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Add </a:t>
                </a:r>
                <a:r>
                  <a:rPr lang="en-US" altLang="zh-TW" sz="2000" dirty="0">
                    <a:latin typeface="Consolas" panose="020B0609020204030204" pitchFamily="49" charset="0"/>
                    <a:cs typeface="Calibri" panose="020F0502020204030204" pitchFamily="34" charset="0"/>
                  </a:rPr>
                  <a:t>ALL</a:t>
                </a:r>
                <a:r>
                  <a:rPr lang="en-US" altLang="zh-TW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argument to the </a:t>
                </a:r>
                <a:r>
                  <a:rPr lang="en-US" altLang="zh-TW" sz="2000" b="0" dirty="0" err="1">
                    <a:solidFill>
                      <a:srgbClr val="569CD6"/>
                    </a:solidFill>
                    <a:effectLst/>
                    <a:latin typeface="Consolas" panose="020B0609020204030204" pitchFamily="49" charset="0"/>
                  </a:rPr>
                  <a:t>add_custom_target</a:t>
                </a:r>
                <a:r>
                  <a:rPr lang="en-US" altLang="zh-TW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build with default command.</a:t>
                </a:r>
                <a:endParaRPr lang="en-US" altLang="zh-TW" sz="20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zh-TW" sz="20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TW" sz="2000" dirty="0"/>
                  <a:t>Without specifying the </a:t>
                </a:r>
                <a:r>
                  <a:rPr lang="en-US" altLang="zh-TW" sz="2000" b="0" dirty="0" err="1">
                    <a:solidFill>
                      <a:srgbClr val="569CD6"/>
                    </a:solidFill>
                    <a:effectLst/>
                    <a:latin typeface="Consolas" panose="020B0609020204030204" pitchFamily="49" charset="0"/>
                  </a:rPr>
                  <a:t>add_custom_target</a:t>
                </a:r>
                <a:r>
                  <a:rPr lang="en-US" altLang="zh-TW" sz="2000" dirty="0">
                    <a:latin typeface="Consolas" panose="020B0609020204030204" pitchFamily="49" charset="0"/>
                  </a:rPr>
                  <a:t>(),</a:t>
                </a:r>
                <a:r>
                  <a:rPr lang="en-US" altLang="zh-TW" sz="2000" dirty="0"/>
                  <a:t> </a:t>
                </a:r>
                <a:r>
                  <a:rPr lang="en-US" altLang="zh-TW" sz="2000" dirty="0">
                    <a:solidFill>
                      <a:srgbClr val="171717"/>
                    </a:solidFill>
                    <a:latin typeface="-apple-system"/>
                  </a:rPr>
                  <a:t>the </a:t>
                </a:r>
                <a:r>
                  <a:rPr lang="en-US" altLang="zh-TW" sz="2000" b="0" dirty="0" err="1">
                    <a:solidFill>
                      <a:srgbClr val="569CD6"/>
                    </a:solidFill>
                    <a:effectLst/>
                    <a:latin typeface="Consolas" panose="020B0609020204030204" pitchFamily="49" charset="0"/>
                  </a:rPr>
                  <a:t>add_custom_command</a:t>
                </a:r>
                <a:r>
                  <a:rPr lang="en-US" altLang="zh-TW" sz="2000" b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Consolas" panose="020B0609020204030204" pitchFamily="49" charset="0"/>
                  </a:rPr>
                  <a:t>()</a:t>
                </a:r>
                <a:r>
                  <a:rPr lang="en-US" altLang="zh-TW" sz="2000" dirty="0">
                    <a:solidFill>
                      <a:srgbClr val="171717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will not be executed s</a:t>
                </a:r>
                <a:r>
                  <a:rPr lang="en-US" altLang="zh-TW" sz="2000" b="0" i="0" dirty="0">
                    <a:solidFill>
                      <a:srgbClr val="171717"/>
                    </a:solidFill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ince there was not a defined target.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zh-TW" sz="2000" dirty="0">
                  <a:solidFill>
                    <a:srgbClr val="171717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TW" sz="2000" dirty="0">
                    <a:solidFill>
                      <a:srgbClr val="171717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The dependency between </a:t>
                </a:r>
                <a:r>
                  <a:rPr lang="en-US" altLang="zh-TW" sz="2000" b="0" dirty="0" err="1">
                    <a:solidFill>
                      <a:srgbClr val="569CD6"/>
                    </a:solidFill>
                    <a:effectLst/>
                    <a:latin typeface="Consolas" panose="020B0609020204030204" pitchFamily="49" charset="0"/>
                  </a:rPr>
                  <a:t>add_custom_target</a:t>
                </a:r>
                <a:r>
                  <a:rPr lang="en-US" altLang="zh-TW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:r>
                  <a:rPr lang="en-US" altLang="zh-TW" sz="2000" b="0" dirty="0" err="1">
                    <a:solidFill>
                      <a:srgbClr val="569CD6"/>
                    </a:solidFill>
                    <a:effectLst/>
                    <a:latin typeface="Consolas" panose="020B0609020204030204" pitchFamily="49" charset="0"/>
                  </a:rPr>
                  <a:t>add_custom_command</a:t>
                </a:r>
                <a:r>
                  <a:rPr lang="en-US" altLang="zh-TW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→</m:t>
                    </m:r>
                  </m:oMath>
                </a14:m>
                <a:r>
                  <a:rPr lang="en-US" altLang="zh-TW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The </a:t>
                </a:r>
                <a:r>
                  <a:rPr lang="en-US" altLang="zh-TW" sz="2000" b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Consolas" panose="020B0609020204030204" pitchFamily="49" charset="0"/>
                  </a:rPr>
                  <a:t>DEPENDS</a:t>
                </a:r>
                <a:r>
                  <a:rPr lang="en-US" altLang="zh-TW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argument for </a:t>
                </a:r>
                <a:r>
                  <a:rPr lang="en-US" altLang="zh-TW" sz="2000" b="0" dirty="0" err="1">
                    <a:solidFill>
                      <a:srgbClr val="569CD6"/>
                    </a:solidFill>
                    <a:effectLst/>
                    <a:latin typeface="Consolas" panose="020B0609020204030204" pitchFamily="49" charset="0"/>
                  </a:rPr>
                  <a:t>add_custom_target</a:t>
                </a:r>
                <a:r>
                  <a:rPr lang="en-US" altLang="zh-TW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the </a:t>
                </a:r>
                <a:r>
                  <a:rPr lang="en-US" altLang="zh-TW" sz="2000" b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Consolas" panose="020B0609020204030204" pitchFamily="49" charset="0"/>
                  </a:rPr>
                  <a:t>OUTPUT</a:t>
                </a:r>
                <a:r>
                  <a:rPr lang="en-US" altLang="zh-TW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argument for </a:t>
                </a:r>
                <a:r>
                  <a:rPr lang="en-US" altLang="zh-TW" sz="2000" b="0" dirty="0" err="1">
                    <a:solidFill>
                      <a:srgbClr val="569CD6"/>
                    </a:solidFill>
                    <a:effectLst/>
                    <a:latin typeface="Consolas" panose="020B0609020204030204" pitchFamily="49" charset="0"/>
                  </a:rPr>
                  <a:t>add_custom_</a:t>
                </a:r>
                <a:r>
                  <a:rPr lang="en-US" altLang="zh-TW" sz="2000" dirty="0" err="1">
                    <a:solidFill>
                      <a:srgbClr val="569CD6"/>
                    </a:solidFill>
                    <a:latin typeface="Consolas" panose="020B0609020204030204" pitchFamily="49" charset="0"/>
                  </a:rPr>
                  <a:t>command</a:t>
                </a:r>
                <a:r>
                  <a:rPr lang="en-US" altLang="zh-TW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77F94239-2E28-4AED-F755-C92FDF9979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040" y="1079613"/>
                <a:ext cx="11744960" cy="4555093"/>
              </a:xfrm>
              <a:prstGeom prst="rect">
                <a:avLst/>
              </a:prstGeom>
              <a:blipFill>
                <a:blip r:embed="rId2"/>
                <a:stretch>
                  <a:fillRect l="-467" r="-156" b="-147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6817124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More …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7F94239-2E28-4AED-F755-C92FDF9979C1}"/>
              </a:ext>
            </a:extLst>
          </p:cNvPr>
          <p:cNvSpPr txBox="1"/>
          <p:nvPr/>
        </p:nvSpPr>
        <p:spPr>
          <a:xfrm>
            <a:off x="447040" y="1873058"/>
            <a:ext cx="11297920" cy="3891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/>
              <a:t>Find module sample – </a:t>
            </a:r>
            <a:r>
              <a:rPr lang="en-US" altLang="zh-TW" sz="2000" dirty="0">
                <a:hlinkClick r:id="rId2"/>
              </a:rPr>
              <a:t>CMake docs</a:t>
            </a:r>
            <a:endParaRPr lang="en-US" altLang="zh-TW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 err="1"/>
              <a:t>find_package</a:t>
            </a:r>
            <a:r>
              <a:rPr lang="en-US" altLang="zh-TW" sz="2000" dirty="0"/>
              <a:t>() –</a:t>
            </a:r>
            <a:r>
              <a:rPr lang="en-US" altLang="zh-TW" sz="2000" b="0" i="0" dirty="0">
                <a:solidFill>
                  <a:srgbClr val="232629"/>
                </a:solidFill>
                <a:effectLst/>
                <a:latin typeface="-apple-system"/>
              </a:rPr>
              <a:t> Find out all what is necessary to use some </a:t>
            </a:r>
            <a:r>
              <a:rPr lang="en-US" altLang="zh-TW" sz="2000" dirty="0">
                <a:solidFill>
                  <a:srgbClr val="232629"/>
                </a:solidFill>
                <a:latin typeface="-apple-system"/>
              </a:rPr>
              <a:t>lib (find and load all settings).</a:t>
            </a:r>
            <a:endParaRPr lang="en-US" altLang="zh-TW" sz="2000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TW" sz="2000" dirty="0" err="1"/>
              <a:t>find_program</a:t>
            </a:r>
            <a:r>
              <a:rPr lang="en-US" altLang="zh-TW" sz="2000" dirty="0"/>
              <a:t>() – Find an executable file.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TW" sz="2000" dirty="0" err="1"/>
              <a:t>find_library</a:t>
            </a:r>
            <a:r>
              <a:rPr lang="en-US" altLang="zh-TW" sz="2000" dirty="0"/>
              <a:t>() – Find the binaries of a library, shared or static.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TW" sz="2000" dirty="0" err="1"/>
              <a:t>find_file</a:t>
            </a:r>
            <a:r>
              <a:rPr lang="en-US" altLang="zh-TW" sz="2000" dirty="0"/>
              <a:t>() – Find a file from the given full path.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TW" sz="2000" dirty="0" err="1"/>
              <a:t>find_path</a:t>
            </a:r>
            <a:r>
              <a:rPr lang="en-US" altLang="zh-TW" sz="2000" dirty="0"/>
              <a:t>() –  Find a directory that containing some specifically named file.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/>
              <a:t>Creating Packages – </a:t>
            </a:r>
            <a:r>
              <a:rPr lang="en-US" altLang="zh-TW" sz="2000" dirty="0" err="1"/>
              <a:t>CPack</a:t>
            </a:r>
            <a:endParaRPr lang="en-US" altLang="zh-TW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/>
              <a:t>Cross Compilation – </a:t>
            </a:r>
            <a:r>
              <a:rPr lang="en-US" altLang="zh-TW" sz="2000" dirty="0" err="1"/>
              <a:t>toolchain.cmake</a:t>
            </a:r>
            <a:endParaRPr lang="en-US" altLang="zh-TW" sz="2000" dirty="0"/>
          </a:p>
        </p:txBody>
      </p:sp>
    </p:spTree>
    <p:extLst>
      <p:ext uri="{BB962C8B-B14F-4D97-AF65-F5344CB8AC3E}">
        <p14:creationId xmlns:p14="http://schemas.microsoft.com/office/powerpoint/2010/main" val="130077480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一張含有 文字, 架子, 書, 室內 的圖片&#10;&#10;自動產生的描述">
            <a:extLst>
              <a:ext uri="{FF2B5EF4-FFF2-40B4-BE49-F238E27FC236}">
                <a16:creationId xmlns:a16="http://schemas.microsoft.com/office/drawing/2014/main" id="{73FE0B26-4962-DBED-C88F-4591235398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986" y="745"/>
            <a:ext cx="13062857" cy="6858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67E92B56-69F3-F346-0D5A-212A1CB7107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23373B"/>
              </a:gs>
              <a:gs pos="30000">
                <a:srgbClr val="274B47"/>
              </a:gs>
              <a:gs pos="75000">
                <a:srgbClr val="274B47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52417A10-01AA-B474-13B3-C8CDBCCEA262}"/>
              </a:ext>
            </a:extLst>
          </p:cNvPr>
          <p:cNvSpPr txBox="1"/>
          <p:nvPr/>
        </p:nvSpPr>
        <p:spPr>
          <a:xfrm>
            <a:off x="476039" y="1325561"/>
            <a:ext cx="467243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b="1" dirty="0">
                <a:solidFill>
                  <a:srgbClr val="30E5C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Third-party Dependency Manager</a:t>
            </a:r>
          </a:p>
          <a:p>
            <a:r>
              <a:rPr lang="en-US" altLang="zh-TW" sz="4000" b="1" dirty="0">
                <a:solidFill>
                  <a:srgbClr val="30E5C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</a:t>
            </a:r>
            <a:r>
              <a:rPr lang="en-US" altLang="zh-TW" sz="4000" b="1" dirty="0">
                <a:solidFill>
                  <a:srgbClr val="30E5C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or C++</a:t>
            </a:r>
            <a:endParaRPr lang="zh-TW" altLang="en-US" sz="4000" dirty="0">
              <a:solidFill>
                <a:srgbClr val="30E5CF"/>
              </a:solidFill>
            </a:endParaRPr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8EA3883A-9DC4-37CD-021B-6580A30A53B7}"/>
              </a:ext>
            </a:extLst>
          </p:cNvPr>
          <p:cNvGrpSpPr>
            <a:grpSpLocks noChangeAspect="1"/>
          </p:cNvGrpSpPr>
          <p:nvPr/>
        </p:nvGrpSpPr>
        <p:grpSpPr>
          <a:xfrm>
            <a:off x="525734" y="4396040"/>
            <a:ext cx="1849228" cy="438912"/>
            <a:chOff x="390877" y="1124694"/>
            <a:chExt cx="2696790" cy="640080"/>
          </a:xfrm>
        </p:grpSpPr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E37B19CA-F1D9-0A70-CFC3-8B85B427D5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30467" y="1228834"/>
              <a:ext cx="457200" cy="457200"/>
            </a:xfrm>
            <a:prstGeom prst="rect">
              <a:avLst/>
            </a:prstGeom>
          </p:spPr>
        </p:pic>
        <p:pic>
          <p:nvPicPr>
            <p:cNvPr id="9" name="圖片 8" descr="一張含有 文字, 美工圖案 的圖片&#10;&#10;自動產生的描述">
              <a:extLst>
                <a:ext uri="{FF2B5EF4-FFF2-40B4-BE49-F238E27FC236}">
                  <a16:creationId xmlns:a16="http://schemas.microsoft.com/office/drawing/2014/main" id="{A7BD4918-4840-8EB9-381A-F46845B7C48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0877" y="1124694"/>
              <a:ext cx="2252290" cy="640080"/>
            </a:xfrm>
            <a:prstGeom prst="rect">
              <a:avLst/>
            </a:prstGeom>
          </p:spPr>
        </p:pic>
      </p:grpSp>
      <p:pic>
        <p:nvPicPr>
          <p:cNvPr id="10" name="圖片 9">
            <a:extLst>
              <a:ext uri="{FF2B5EF4-FFF2-40B4-BE49-F238E27FC236}">
                <a16:creationId xmlns:a16="http://schemas.microsoft.com/office/drawing/2014/main" id="{14EC289D-6929-0714-AF86-D9A0D4DECC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674" y="4983799"/>
            <a:ext cx="548640" cy="548640"/>
          </a:xfrm>
          <a:prstGeom prst="rect">
            <a:avLst/>
          </a:prstGeom>
        </p:spPr>
      </p:pic>
      <p:grpSp>
        <p:nvGrpSpPr>
          <p:cNvPr id="11" name="群組 10">
            <a:extLst>
              <a:ext uri="{FF2B5EF4-FFF2-40B4-BE49-F238E27FC236}">
                <a16:creationId xmlns:a16="http://schemas.microsoft.com/office/drawing/2014/main" id="{C9BD0E0E-DA14-EF4D-665E-29F6F921C9B1}"/>
              </a:ext>
            </a:extLst>
          </p:cNvPr>
          <p:cNvGrpSpPr/>
          <p:nvPr/>
        </p:nvGrpSpPr>
        <p:grpSpPr>
          <a:xfrm>
            <a:off x="565490" y="3812949"/>
            <a:ext cx="2037922" cy="434245"/>
            <a:chOff x="863747" y="436906"/>
            <a:chExt cx="2037922" cy="434245"/>
          </a:xfrm>
        </p:grpSpPr>
        <p:pic>
          <p:nvPicPr>
            <p:cNvPr id="12" name="圖片 11">
              <a:extLst>
                <a:ext uri="{FF2B5EF4-FFF2-40B4-BE49-F238E27FC236}">
                  <a16:creationId xmlns:a16="http://schemas.microsoft.com/office/drawing/2014/main" id="{40CD2397-242A-952C-9849-5D90B55D98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773" r="20770"/>
            <a:stretch/>
          </p:blipFill>
          <p:spPr>
            <a:xfrm>
              <a:off x="863747" y="436906"/>
              <a:ext cx="400677" cy="387854"/>
            </a:xfrm>
            <a:prstGeom prst="rect">
              <a:avLst/>
            </a:prstGeom>
          </p:spPr>
        </p:pic>
        <p:sp>
          <p:nvSpPr>
            <p:cNvPr id="13" name="文字方塊 12">
              <a:extLst>
                <a:ext uri="{FF2B5EF4-FFF2-40B4-BE49-F238E27FC236}">
                  <a16:creationId xmlns:a16="http://schemas.microsoft.com/office/drawing/2014/main" id="{46A9385F-84A8-5B28-DCB0-32AA2F1ACB77}"/>
                </a:ext>
              </a:extLst>
            </p:cNvPr>
            <p:cNvSpPr txBox="1"/>
            <p:nvPr/>
          </p:nvSpPr>
          <p:spPr>
            <a:xfrm>
              <a:off x="1203864" y="501819"/>
              <a:ext cx="169780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TW" b="1" i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CMake</a:t>
              </a:r>
              <a:endParaRPr lang="zh-TW" altLang="en-US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2827049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7F94239-2E28-4AED-F755-C92FDF9979C1}"/>
              </a:ext>
            </a:extLst>
          </p:cNvPr>
          <p:cNvSpPr txBox="1"/>
          <p:nvPr/>
        </p:nvSpPr>
        <p:spPr>
          <a:xfrm>
            <a:off x="447040" y="1157446"/>
            <a:ext cx="1129792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Current Existing Package Managements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Git Submodule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b="1" dirty="0" err="1">
                <a:solidFill>
                  <a:srgbClr val="00B050"/>
                </a:solidFill>
              </a:rPr>
              <a:t>Fetchcontent</a:t>
            </a:r>
            <a:endParaRPr lang="en-US" altLang="zh-TW" sz="2000" b="1" dirty="0">
              <a:solidFill>
                <a:srgbClr val="00B05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Hunter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b="1" dirty="0">
                <a:solidFill>
                  <a:srgbClr val="00B050"/>
                </a:solidFill>
              </a:rPr>
              <a:t>Conan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b="1" dirty="0" err="1">
                <a:solidFill>
                  <a:srgbClr val="00B050"/>
                </a:solidFill>
              </a:rPr>
              <a:t>vcpkg</a:t>
            </a:r>
            <a:r>
              <a:rPr lang="en-US" altLang="zh-TW" sz="2000" b="1" dirty="0">
                <a:solidFill>
                  <a:srgbClr val="00B050"/>
                </a:solidFill>
              </a:rPr>
              <a:t> (Microsoft)</a:t>
            </a:r>
          </a:p>
          <a:p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Prerequisites for an ideal package manger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Cross-platform support.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Automatically install dependencies specified by the project and the upstream dependencies.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Manage the dependency versioning problems.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Easy integration with our build system (including and linking libraries).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Steady development and maintenance</a:t>
            </a:r>
            <a:r>
              <a:rPr lang="zh-TW" altLang="en-US" sz="2000" dirty="0"/>
              <a:t> </a:t>
            </a:r>
            <a:r>
              <a:rPr lang="en-US" altLang="zh-TW" sz="2000" dirty="0"/>
              <a:t>in the long term.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Healthy community of developers &amp; users (for solving problems).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Internal library maintenance, distribution and version management.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(For library providers) Follow the exporting rule of CMake as much as possible.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Good Compatibility among different libraries.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S</a:t>
            </a:r>
            <a:r>
              <a:rPr lang="en-US" altLang="zh-TW" sz="2000" b="0" i="0" dirty="0">
                <a:effectLst/>
              </a:rPr>
              <a:t>upports a wide range of packages.</a:t>
            </a:r>
          </a:p>
        </p:txBody>
      </p:sp>
    </p:spTree>
    <p:extLst>
      <p:ext uri="{BB962C8B-B14F-4D97-AF65-F5344CB8AC3E}">
        <p14:creationId xmlns:p14="http://schemas.microsoft.com/office/powerpoint/2010/main" val="357767323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to get started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7F94239-2E28-4AED-F755-C92FDF9979C1}"/>
              </a:ext>
            </a:extLst>
          </p:cNvPr>
          <p:cNvSpPr txBox="1"/>
          <p:nvPr/>
        </p:nvSpPr>
        <p:spPr>
          <a:xfrm>
            <a:off x="447040" y="1684217"/>
            <a:ext cx="1129792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 err="1"/>
              <a:t>Cmake</a:t>
            </a:r>
            <a:r>
              <a:rPr lang="en-US" altLang="zh-TW" sz="2000" dirty="0"/>
              <a:t>-tutorial project: </a:t>
            </a:r>
            <a:r>
              <a:rPr lang="en-US" altLang="zh-TW" sz="2000" dirty="0">
                <a:hlinkClick r:id="rId2"/>
              </a:rPr>
              <a:t>http://gitlab.centrilliontech.com.tw:10088/centrillion/cmake-tutorial</a:t>
            </a:r>
            <a:endParaRPr lang="en-US" altLang="zh-TW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For </a:t>
            </a:r>
            <a:r>
              <a:rPr lang="en-US" altLang="zh-TW" sz="2000" dirty="0" err="1"/>
              <a:t>Fetchcontent</a:t>
            </a:r>
            <a:r>
              <a:rPr lang="en-US" altLang="zh-TW" sz="2000" dirty="0"/>
              <a:t> (build</a:t>
            </a:r>
            <a:r>
              <a:rPr lang="zh-TW" altLang="en-US" sz="2000" dirty="0"/>
              <a:t> </a:t>
            </a:r>
            <a:r>
              <a:rPr lang="en-US" altLang="zh-TW" sz="2000" dirty="0"/>
              <a:t>the library and application)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09a folder in the </a:t>
            </a:r>
            <a:r>
              <a:rPr lang="en-US" altLang="zh-TW" sz="2000" dirty="0" err="1"/>
              <a:t>cmake_tutorial</a:t>
            </a:r>
            <a:r>
              <a:rPr lang="en-US" altLang="zh-TW" sz="2000" dirty="0"/>
              <a:t>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For Microsoft – </a:t>
            </a:r>
            <a:r>
              <a:rPr lang="en-US" altLang="zh-TW" sz="2000" dirty="0" err="1"/>
              <a:t>vcpkg</a:t>
            </a:r>
            <a:r>
              <a:rPr lang="en-US" altLang="zh-TW" sz="2000" dirty="0"/>
              <a:t> (build the</a:t>
            </a:r>
            <a:r>
              <a:rPr lang="zh-TW" altLang="en-US" sz="2000" dirty="0"/>
              <a:t> </a:t>
            </a:r>
            <a:r>
              <a:rPr lang="en-US" altLang="zh-TW" sz="2000" dirty="0"/>
              <a:t>library and application)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08a folder (application, basic use for the manifest mode)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09b folder (library)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10 folder (library, patching mechanism for local fix)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For Conan (build the application case only)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08b folder (application, basic use)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For the library using the Conan framework, all the CMakeLists.txt files in the library should be substituted with the conanfile.txt written in Python and the CMake library provided by Conan.</a:t>
            </a:r>
          </a:p>
        </p:txBody>
      </p:sp>
    </p:spTree>
    <p:extLst>
      <p:ext uri="{BB962C8B-B14F-4D97-AF65-F5344CB8AC3E}">
        <p14:creationId xmlns:p14="http://schemas.microsoft.com/office/powerpoint/2010/main" val="214779685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Officially Supported Library List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0EF52DD9-840D-36B3-E618-633E3D3B138C}"/>
              </a:ext>
            </a:extLst>
          </p:cNvPr>
          <p:cNvSpPr txBox="1"/>
          <p:nvPr/>
        </p:nvSpPr>
        <p:spPr>
          <a:xfrm>
            <a:off x="447040" y="1135577"/>
            <a:ext cx="112979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Port is a recipe for building a library.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Triplet describes the build configuration (target architecture, OS, etc.).</a:t>
            </a:r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4187BB4B-4EC4-0348-7ABE-75173DFBD504}"/>
              </a:ext>
            </a:extLst>
          </p:cNvPr>
          <p:cNvGrpSpPr/>
          <p:nvPr/>
        </p:nvGrpSpPr>
        <p:grpSpPr>
          <a:xfrm>
            <a:off x="954157" y="1927496"/>
            <a:ext cx="10283687" cy="4832486"/>
            <a:chOff x="1095367" y="1538113"/>
            <a:chExt cx="11096633" cy="5214508"/>
          </a:xfrm>
        </p:grpSpPr>
        <p:pic>
          <p:nvPicPr>
            <p:cNvPr id="4" name="圖片 3">
              <a:extLst>
                <a:ext uri="{FF2B5EF4-FFF2-40B4-BE49-F238E27FC236}">
                  <a16:creationId xmlns:a16="http://schemas.microsoft.com/office/drawing/2014/main" id="{9ED2A2FC-69D8-29E8-C41A-2DD7A17A191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95367" y="1747257"/>
              <a:ext cx="10001267" cy="4997215"/>
            </a:xfrm>
            <a:prstGeom prst="rect">
              <a:avLst/>
            </a:prstGeom>
          </p:spPr>
        </p:pic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ED162AFC-9601-A13A-FA05-0EBB374E35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72352" y="1538113"/>
              <a:ext cx="5019648" cy="5214508"/>
            </a:xfrm>
            <a:prstGeom prst="rect">
              <a:avLst/>
            </a:prstGeom>
          </p:spPr>
        </p:pic>
      </p:grpSp>
      <p:sp>
        <p:nvSpPr>
          <p:cNvPr id="9" name="文字方塊 8">
            <a:extLst>
              <a:ext uri="{FF2B5EF4-FFF2-40B4-BE49-F238E27FC236}">
                <a16:creationId xmlns:a16="http://schemas.microsoft.com/office/drawing/2014/main" id="{44EE131B-6818-5135-0A7A-95FC15B7018E}"/>
              </a:ext>
            </a:extLst>
          </p:cNvPr>
          <p:cNvSpPr txBox="1"/>
          <p:nvPr/>
        </p:nvSpPr>
        <p:spPr>
          <a:xfrm>
            <a:off x="7048404" y="6457929"/>
            <a:ext cx="29422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800" dirty="0"/>
              <a:t>Officially Supported triplets</a:t>
            </a:r>
            <a:endParaRPr lang="zh-TW" altLang="en-US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E0DC676E-855A-A2F3-2A5D-210B76BEF1DC}"/>
              </a:ext>
            </a:extLst>
          </p:cNvPr>
          <p:cNvSpPr txBox="1"/>
          <p:nvPr/>
        </p:nvSpPr>
        <p:spPr>
          <a:xfrm>
            <a:off x="11077065" y="2021928"/>
            <a:ext cx="10486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(2022)</a:t>
            </a:r>
            <a:endParaRPr lang="zh-TW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771214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Manifest file: </a:t>
            </a:r>
            <a:r>
              <a:rPr lang="en-US" altLang="zh-TW" sz="3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vcpkg.json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0EF52DD9-840D-36B3-E618-633E3D3B138C}"/>
              </a:ext>
            </a:extLst>
          </p:cNvPr>
          <p:cNvSpPr txBox="1"/>
          <p:nvPr/>
        </p:nvSpPr>
        <p:spPr>
          <a:xfrm>
            <a:off x="447040" y="1284662"/>
            <a:ext cx="112979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Goal: Allows developers to specify libraries, library metadata, library versions, and more.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9F846F82-AA30-171E-78D8-DC27FC0B9C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6152" y="2187114"/>
            <a:ext cx="6886575" cy="421005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24E59D25-4980-07DD-F014-7C46A8F83C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193" y="3263439"/>
            <a:ext cx="3721039" cy="2057400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12CE7366-80D5-82CF-B0F9-B334C3977100}"/>
              </a:ext>
            </a:extLst>
          </p:cNvPr>
          <p:cNvSpPr txBox="1"/>
          <p:nvPr/>
        </p:nvSpPr>
        <p:spPr>
          <a:xfrm>
            <a:off x="942875" y="2486947"/>
            <a:ext cx="31376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Use the imported library in CMakeLists.txt.</a:t>
            </a:r>
          </a:p>
        </p:txBody>
      </p:sp>
    </p:spTree>
    <p:extLst>
      <p:ext uri="{BB962C8B-B14F-4D97-AF65-F5344CB8AC3E}">
        <p14:creationId xmlns:p14="http://schemas.microsoft.com/office/powerpoint/2010/main" val="411193943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Manage Custom Libraries: Registries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A06CE5C9-D9D3-7FDC-6770-0FBE9CA02A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0461" y="4428435"/>
            <a:ext cx="3791078" cy="2354332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1CEB5D1A-7904-8AA4-F347-23EFF03DDE7B}"/>
              </a:ext>
            </a:extLst>
          </p:cNvPr>
          <p:cNvSpPr txBox="1"/>
          <p:nvPr/>
        </p:nvSpPr>
        <p:spPr>
          <a:xfrm>
            <a:off x="445918" y="1055713"/>
            <a:ext cx="11153047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 err="1"/>
              <a:t>portfile.cmake</a:t>
            </a:r>
            <a:r>
              <a:rPr lang="en-US" altLang="zh-TW" sz="2000" dirty="0"/>
              <a:t> – A file that describes how to download, compile, and install the library.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 err="1"/>
              <a:t>vcpkg.json</a:t>
            </a:r>
            <a:r>
              <a:rPr lang="en-US" altLang="zh-TW" sz="2000" dirty="0"/>
              <a:t> – A file that describes a project’s dependencies and their version info.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&lt;port&gt;.</a:t>
            </a:r>
            <a:r>
              <a:rPr lang="en-US" altLang="zh-TW" sz="2000" dirty="0" err="1"/>
              <a:t>json</a:t>
            </a:r>
            <a:r>
              <a:rPr lang="en-US" altLang="zh-TW" sz="2000" dirty="0"/>
              <a:t> – A file that lists all the versions available for a package and contain a Git tree-</a:t>
            </a:r>
            <a:r>
              <a:rPr lang="en-US" altLang="zh-TW" sz="2000" dirty="0" err="1"/>
              <a:t>ish</a:t>
            </a:r>
            <a:r>
              <a:rPr lang="en-US" altLang="zh-TW" sz="2000" dirty="0"/>
              <a:t> object that </a:t>
            </a:r>
            <a:r>
              <a:rPr lang="en-US" altLang="zh-TW" sz="2000" dirty="0" err="1"/>
              <a:t>vcpkg</a:t>
            </a:r>
            <a:r>
              <a:rPr lang="en-US" altLang="zh-TW" sz="2000" dirty="0"/>
              <a:t> can check out to obtain that version’s </a:t>
            </a:r>
            <a:r>
              <a:rPr lang="en-US" altLang="zh-TW" sz="2000" dirty="0" err="1"/>
              <a:t>portfiles</a:t>
            </a:r>
            <a:r>
              <a:rPr lang="en-US" altLang="zh-TW" sz="2000" dirty="0"/>
              <a:t> (in the ports folder).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 err="1"/>
              <a:t>baseline.json</a:t>
            </a:r>
            <a:r>
              <a:rPr lang="en-US" altLang="zh-TW" sz="2000" dirty="0"/>
              <a:t> – This file contains a version declaration (a minimum version constraint) for each library in the </a:t>
            </a:r>
            <a:r>
              <a:rPr lang="en-US" altLang="zh-TW" sz="2000" dirty="0" err="1"/>
              <a:t>vcpkg</a:t>
            </a:r>
            <a:r>
              <a:rPr lang="en-US" altLang="zh-TW" sz="2000" dirty="0"/>
              <a:t> library repository (</a:t>
            </a:r>
            <a:r>
              <a:rPr lang="en-US" altLang="zh-TW" sz="2000" dirty="0" err="1"/>
              <a:t>vcpkg</a:t>
            </a:r>
            <a:r>
              <a:rPr lang="en-US" altLang="zh-TW" sz="2000" dirty="0"/>
              <a:t>-registries).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1600" dirty="0"/>
              <a:t>For any given revision of the registry (</a:t>
            </a:r>
            <a:r>
              <a:rPr lang="en-US" altLang="zh-TW" sz="1600" dirty="0" err="1"/>
              <a:t>vcpkg</a:t>
            </a:r>
            <a:r>
              <a:rPr lang="en-US" altLang="zh-TW" sz="1600" dirty="0"/>
              <a:t>-registries), the versions declared in the baseline file must match the current versions of the ports in the registry at that revision.</a:t>
            </a: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 err="1"/>
              <a:t>vcpkg-configuration.json</a:t>
            </a:r>
            <a:r>
              <a:rPr lang="en-US" altLang="zh-TW" sz="2000" dirty="0"/>
              <a:t> – A file that describes the download source of the </a:t>
            </a:r>
            <a:r>
              <a:rPr lang="en-US" altLang="zh-TW" sz="2000" dirty="0" err="1"/>
              <a:t>vcpkg</a:t>
            </a:r>
            <a:r>
              <a:rPr lang="en-US" altLang="zh-TW" sz="2000" dirty="0"/>
              <a:t> package repository (</a:t>
            </a:r>
            <a:r>
              <a:rPr lang="en-US" altLang="zh-TW" sz="2000" dirty="0" err="1"/>
              <a:t>vcpkg</a:t>
            </a:r>
            <a:r>
              <a:rPr lang="en-US" altLang="zh-TW" sz="2000" dirty="0"/>
              <a:t>-registries).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1600" dirty="0"/>
              <a:t>This file is needed when an unofficial dependency is used (to tell </a:t>
            </a:r>
            <a:r>
              <a:rPr lang="en-US" altLang="zh-TW" sz="1600" dirty="0" err="1"/>
              <a:t>vcpkg</a:t>
            </a:r>
            <a:r>
              <a:rPr lang="en-US" altLang="zh-TW" sz="1600" dirty="0"/>
              <a:t> where it can find and build this unofficial library). </a:t>
            </a:r>
            <a:endParaRPr lang="en-US" altLang="zh-TW" sz="2000" dirty="0"/>
          </a:p>
        </p:txBody>
      </p:sp>
    </p:spTree>
    <p:extLst>
      <p:ext uri="{BB962C8B-B14F-4D97-AF65-F5344CB8AC3E}">
        <p14:creationId xmlns:p14="http://schemas.microsoft.com/office/powerpoint/2010/main" val="314155485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Manage Custom Libraries: Registries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F96AF91C-9A92-E11B-4D40-18D49B863E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306" y="1935402"/>
            <a:ext cx="5821864" cy="3364878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5B0C224F-F48D-0E1A-BC15-142199FCC7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2847406"/>
            <a:ext cx="5980695" cy="2052585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11A077C8-CDE7-5F68-FB45-9EDA730DC8C3}"/>
              </a:ext>
            </a:extLst>
          </p:cNvPr>
          <p:cNvSpPr txBox="1"/>
          <p:nvPr/>
        </p:nvSpPr>
        <p:spPr>
          <a:xfrm>
            <a:off x="1985340" y="5425972"/>
            <a:ext cx="14635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800" dirty="0"/>
              <a:t>&lt;port&gt;.</a:t>
            </a:r>
            <a:r>
              <a:rPr lang="en-US" altLang="zh-TW" sz="1800" dirty="0" err="1"/>
              <a:t>json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3052689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Manage Custom Libraries: Registries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17F0A71D-8F73-D89D-1540-B61F7DCAFD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40" y="3671874"/>
            <a:ext cx="10639425" cy="306705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F3B23508-CFB7-4F91-834F-42870DBDE9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5560" y="928674"/>
            <a:ext cx="6934200" cy="5810250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55E0A7DB-1F8E-32E7-D7FE-770EA34FC8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755" y="1123108"/>
            <a:ext cx="3791078" cy="2354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9321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6530ADBE-AB4A-40C3-901B-0333B08865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088" y="7539669"/>
            <a:ext cx="7678222" cy="6849431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286B3372-19BA-4000-733B-53CA009309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0765" y="738876"/>
            <a:ext cx="6970470" cy="6148941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43BAA29C-77D9-699C-393E-16EE644A2D7F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Organization and workflow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3187081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from Local Sources: Patching Mechanism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0F2F3947-FE8C-9A1D-619A-50FD6CDB75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666"/>
          <a:stretch/>
        </p:blipFill>
        <p:spPr>
          <a:xfrm>
            <a:off x="351009" y="3000885"/>
            <a:ext cx="8277225" cy="384048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2D8073CD-9759-BBD6-90B2-49D10BBAAF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4076" y="991110"/>
            <a:ext cx="6400800" cy="3429000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8C37C068-E292-8052-42F3-A23A57EF36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9526" y="4824106"/>
            <a:ext cx="4705350" cy="2009775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421728A2-3536-726F-6FAE-30FD49AC105D}"/>
              </a:ext>
            </a:extLst>
          </p:cNvPr>
          <p:cNvSpPr txBox="1"/>
          <p:nvPr/>
        </p:nvSpPr>
        <p:spPr>
          <a:xfrm>
            <a:off x="447040" y="1157446"/>
            <a:ext cx="487039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Specify the patch in the </a:t>
            </a:r>
            <a:r>
              <a:rPr lang="en-US" altLang="zh-TW" sz="2000" dirty="0" err="1"/>
              <a:t>portfile.cmake</a:t>
            </a:r>
            <a:r>
              <a:rPr lang="en-US" altLang="zh-TW" sz="20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Configure the downstream application with the </a:t>
            </a:r>
            <a:r>
              <a:rPr lang="en-US" altLang="zh-TW" sz="2000" dirty="0">
                <a:latin typeface="Consolas" panose="020B0609020204030204" pitchFamily="49" charset="0"/>
              </a:rPr>
              <a:t>DVCPKG_OVERLAY_PORTS</a:t>
            </a:r>
            <a:r>
              <a:rPr lang="en-US" altLang="zh-TW" sz="2000" dirty="0"/>
              <a:t> CMake option.</a:t>
            </a:r>
            <a:endParaRPr lang="en-US" altLang="zh-TW" sz="2000" dirty="0">
              <a:latin typeface="Consolas" panose="020B0609020204030204" pitchFamily="49" charset="0"/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520DE43F-4B1A-4B27-B29C-B70C5ECD45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1009" y="2600856"/>
            <a:ext cx="5524500" cy="25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45296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63B58798-8833-F991-6503-8982C009EB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5181" y="766310"/>
            <a:ext cx="9681638" cy="6131446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Overall Workflow for the </a:t>
            </a:r>
            <a:r>
              <a:rPr lang="en-US" altLang="zh-TW" sz="3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vcpkg</a:t>
            </a:r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Dependency Manager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8591397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 descr="一張含有 地面, 沙, 靠近 的圖片&#10;&#10;自動產生的描述">
            <a:extLst>
              <a:ext uri="{FF2B5EF4-FFF2-40B4-BE49-F238E27FC236}">
                <a16:creationId xmlns:a16="http://schemas.microsoft.com/office/drawing/2014/main" id="{00E49049-5A78-3293-E30B-34CFA465EC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9954" y="0"/>
            <a:ext cx="10287000" cy="6858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67E92B56-69F3-F346-0D5A-212A1CB7107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23373B"/>
              </a:gs>
              <a:gs pos="30000">
                <a:srgbClr val="274B47"/>
              </a:gs>
              <a:gs pos="75000">
                <a:srgbClr val="274B47">
                  <a:alpha val="0"/>
                </a:srgb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0422CFF6-DF9F-15A2-35A9-65675585339B}"/>
              </a:ext>
            </a:extLst>
          </p:cNvPr>
          <p:cNvGrpSpPr/>
          <p:nvPr/>
        </p:nvGrpSpPr>
        <p:grpSpPr>
          <a:xfrm>
            <a:off x="476038" y="2603717"/>
            <a:ext cx="5342563" cy="1650567"/>
            <a:chOff x="476038" y="3075057"/>
            <a:chExt cx="5342563" cy="1650567"/>
          </a:xfrm>
        </p:grpSpPr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52417A10-01AA-B474-13B3-C8CDBCCEA262}"/>
                </a:ext>
              </a:extLst>
            </p:cNvPr>
            <p:cNvSpPr txBox="1"/>
            <p:nvPr/>
          </p:nvSpPr>
          <p:spPr>
            <a:xfrm>
              <a:off x="476038" y="3075057"/>
              <a:ext cx="534256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4000" b="1" dirty="0">
                  <a:solidFill>
                    <a:srgbClr val="30E5C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</a:rPr>
                <a:t>Demo</a:t>
              </a:r>
              <a:endParaRPr lang="zh-TW" altLang="en-US" sz="4000" dirty="0">
                <a:solidFill>
                  <a:srgbClr val="30E5CF"/>
                </a:solidFill>
              </a:endParaRPr>
            </a:p>
          </p:txBody>
        </p:sp>
        <p:grpSp>
          <p:nvGrpSpPr>
            <p:cNvPr id="5" name="群組 4">
              <a:extLst>
                <a:ext uri="{FF2B5EF4-FFF2-40B4-BE49-F238E27FC236}">
                  <a16:creationId xmlns:a16="http://schemas.microsoft.com/office/drawing/2014/main" id="{57562BD7-078D-7E0E-37E8-A25BFF1382C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25734" y="4286712"/>
              <a:ext cx="1849228" cy="438912"/>
              <a:chOff x="390877" y="1124694"/>
              <a:chExt cx="2696790" cy="640080"/>
            </a:xfrm>
          </p:grpSpPr>
          <p:pic>
            <p:nvPicPr>
              <p:cNvPr id="8" name="圖片 7">
                <a:extLst>
                  <a:ext uri="{FF2B5EF4-FFF2-40B4-BE49-F238E27FC236}">
                    <a16:creationId xmlns:a16="http://schemas.microsoft.com/office/drawing/2014/main" id="{514B4C96-7536-CCFB-6ECE-8061CF0582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30467" y="1228834"/>
                <a:ext cx="457200" cy="457200"/>
              </a:xfrm>
              <a:prstGeom prst="rect">
                <a:avLst/>
              </a:prstGeom>
            </p:spPr>
          </p:pic>
          <p:pic>
            <p:nvPicPr>
              <p:cNvPr id="9" name="圖片 8" descr="一張含有 文字, 美工圖案 的圖片&#10;&#10;自動產生的描述">
                <a:extLst>
                  <a:ext uri="{FF2B5EF4-FFF2-40B4-BE49-F238E27FC236}">
                    <a16:creationId xmlns:a16="http://schemas.microsoft.com/office/drawing/2014/main" id="{C1D78FD6-6437-D1E9-9543-77BFBA8EE0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0877" y="1124694"/>
                <a:ext cx="2252290" cy="640080"/>
              </a:xfrm>
              <a:prstGeom prst="rect">
                <a:avLst/>
              </a:prstGeom>
            </p:spPr>
          </p:pic>
        </p:grpSp>
      </p:grpSp>
      <p:pic>
        <p:nvPicPr>
          <p:cNvPr id="10" name="圖片 9">
            <a:extLst>
              <a:ext uri="{FF2B5EF4-FFF2-40B4-BE49-F238E27FC236}">
                <a16:creationId xmlns:a16="http://schemas.microsoft.com/office/drawing/2014/main" id="{6E6D03F4-0BAB-703D-7BCD-E6428D14E5D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2" t="12390" r="54439" b="7911"/>
          <a:stretch/>
        </p:blipFill>
        <p:spPr>
          <a:xfrm>
            <a:off x="2474302" y="3825311"/>
            <a:ext cx="457200" cy="471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81602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Manage Custom Libraries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cmake-demo_cut">
            <a:hlinkClick r:id="" action="ppaction://media"/>
            <a:extLst>
              <a:ext uri="{FF2B5EF4-FFF2-40B4-BE49-F238E27FC236}">
                <a16:creationId xmlns:a16="http://schemas.microsoft.com/office/drawing/2014/main" id="{825D7EDD-313E-5181-006E-2E83394703C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3686" r="3280"/>
          <a:stretch/>
        </p:blipFill>
        <p:spPr>
          <a:xfrm>
            <a:off x="1065088" y="782320"/>
            <a:ext cx="10061825" cy="6075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524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196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Learn More …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FC793A1E-F2EF-9FDF-78D3-68BBFBF44B1E}"/>
              </a:ext>
            </a:extLst>
          </p:cNvPr>
          <p:cNvSpPr txBox="1"/>
          <p:nvPr/>
        </p:nvSpPr>
        <p:spPr>
          <a:xfrm>
            <a:off x="447039" y="1157446"/>
            <a:ext cx="11539551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Binary Caching: </a:t>
            </a:r>
            <a:r>
              <a:rPr lang="en-US" altLang="zh-TW" sz="2000" dirty="0">
                <a:hlinkClick r:id="rId2"/>
              </a:rPr>
              <a:t>vcpkg/binarycaching.md at dev/</a:t>
            </a:r>
            <a:r>
              <a:rPr lang="en-US" altLang="zh-TW" sz="2000" dirty="0" err="1">
                <a:hlinkClick r:id="rId2"/>
              </a:rPr>
              <a:t>roschuma</a:t>
            </a:r>
            <a:r>
              <a:rPr lang="en-US" altLang="zh-TW" sz="2000" dirty="0">
                <a:hlinkClick r:id="rId2"/>
              </a:rPr>
              <a:t>/</a:t>
            </a:r>
            <a:r>
              <a:rPr lang="en-US" altLang="zh-TW" sz="2000" dirty="0" err="1">
                <a:hlinkClick r:id="rId2"/>
              </a:rPr>
              <a:t>binarycaching</a:t>
            </a:r>
            <a:r>
              <a:rPr lang="en-US" altLang="zh-TW" sz="2000" dirty="0">
                <a:hlinkClick r:id="rId2"/>
              </a:rPr>
              <a:t>-spec · ras0219-msft/</a:t>
            </a:r>
            <a:r>
              <a:rPr lang="en-US" altLang="zh-TW" sz="2000" dirty="0" err="1">
                <a:hlinkClick r:id="rId2"/>
              </a:rPr>
              <a:t>vcpkg</a:t>
            </a:r>
            <a:r>
              <a:rPr lang="en-US" altLang="zh-TW" sz="2000" dirty="0">
                <a:hlinkClick r:id="rId2"/>
              </a:rPr>
              <a:t> (github.com)</a:t>
            </a: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 err="1"/>
              <a:t>vcpkg</a:t>
            </a:r>
            <a:r>
              <a:rPr lang="en-US" altLang="zh-TW" sz="2000" dirty="0"/>
              <a:t> product roadmap: </a:t>
            </a:r>
            <a:r>
              <a:rPr lang="en-US" altLang="zh-TW" sz="2000" dirty="0">
                <a:hlinkClick r:id="rId3"/>
              </a:rPr>
              <a:t>Roadmap · </a:t>
            </a:r>
            <a:r>
              <a:rPr lang="en-US" altLang="zh-TW" sz="2000" dirty="0" err="1">
                <a:hlinkClick r:id="rId3"/>
              </a:rPr>
              <a:t>microsoft</a:t>
            </a:r>
            <a:r>
              <a:rPr lang="en-US" altLang="zh-TW" sz="2000" dirty="0">
                <a:hlinkClick r:id="rId3"/>
              </a:rPr>
              <a:t>/</a:t>
            </a:r>
            <a:r>
              <a:rPr lang="en-US" altLang="zh-TW" sz="2000" dirty="0" err="1">
                <a:hlinkClick r:id="rId3"/>
              </a:rPr>
              <a:t>vcpkg</a:t>
            </a:r>
            <a:r>
              <a:rPr lang="en-US" altLang="zh-TW" sz="2000" dirty="0">
                <a:hlinkClick r:id="rId3"/>
              </a:rPr>
              <a:t> Wiki (github.com)</a:t>
            </a: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Get started with </a:t>
            </a:r>
            <a:r>
              <a:rPr lang="en-US" altLang="zh-TW" sz="2000" dirty="0" err="1"/>
              <a:t>vcpkg</a:t>
            </a:r>
            <a:r>
              <a:rPr lang="en-US" altLang="zh-TW" sz="2000" dirty="0"/>
              <a:t>: </a:t>
            </a:r>
            <a:r>
              <a:rPr lang="en-US" altLang="zh-TW" sz="2000" dirty="0">
                <a:hlinkClick r:id="rId4"/>
              </a:rPr>
              <a:t>vcpkg/README.md at master · </a:t>
            </a:r>
            <a:r>
              <a:rPr lang="en-US" altLang="zh-TW" sz="2000" dirty="0" err="1">
                <a:hlinkClick r:id="rId4"/>
              </a:rPr>
              <a:t>microsoft</a:t>
            </a:r>
            <a:r>
              <a:rPr lang="en-US" altLang="zh-TW" sz="2000" dirty="0">
                <a:hlinkClick r:id="rId4"/>
              </a:rPr>
              <a:t>/</a:t>
            </a:r>
            <a:r>
              <a:rPr lang="en-US" altLang="zh-TW" sz="2000" dirty="0" err="1">
                <a:hlinkClick r:id="rId4"/>
              </a:rPr>
              <a:t>vcpkg</a:t>
            </a:r>
            <a:r>
              <a:rPr lang="en-US" altLang="zh-TW" sz="2000" dirty="0">
                <a:hlinkClick r:id="rId4"/>
              </a:rPr>
              <a:t> (github.com)</a:t>
            </a:r>
            <a:endParaRPr lang="en-US" altLang="zh-TW" sz="2000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DB82CA4-A7DE-D6F7-9C2A-6C0F9D7D6F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7516" y="2174172"/>
            <a:ext cx="6366692" cy="4174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5622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CMake Language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7F94239-2E28-4AED-F755-C92FDF9979C1}"/>
              </a:ext>
            </a:extLst>
          </p:cNvPr>
          <p:cNvSpPr txBox="1"/>
          <p:nvPr/>
        </p:nvSpPr>
        <p:spPr>
          <a:xfrm>
            <a:off x="447040" y="1117600"/>
            <a:ext cx="11297920" cy="43150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/>
              <a:t>Data type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String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List (of strings)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/>
              <a:t>Control Structures (</a:t>
            </a:r>
            <a:r>
              <a:rPr lang="en-US" altLang="zh-TW" sz="2000" dirty="0">
                <a:hlinkClick r:id="rId2"/>
              </a:rPr>
              <a:t>if</a:t>
            </a:r>
            <a:r>
              <a:rPr lang="en-US" altLang="zh-TW" sz="2000" dirty="0"/>
              <a:t>, </a:t>
            </a:r>
            <a:r>
              <a:rPr lang="en-US" altLang="zh-TW" sz="2000" dirty="0">
                <a:hlinkClick r:id="rId3"/>
              </a:rPr>
              <a:t>foreach</a:t>
            </a:r>
            <a:r>
              <a:rPr lang="en-US" altLang="zh-TW" sz="2000" dirty="0"/>
              <a:t>, </a:t>
            </a:r>
            <a:r>
              <a:rPr lang="en-US" altLang="zh-TW" sz="2000" dirty="0">
                <a:hlinkClick r:id="rId4"/>
              </a:rPr>
              <a:t>while</a:t>
            </a:r>
            <a:r>
              <a:rPr lang="en-US" altLang="zh-TW" sz="2000" dirty="0"/>
              <a:t>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/>
              <a:t>Functions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Built-in (implemented inside CMake)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User-defined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/>
              <a:t>Macros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/>
              <a:t>Modules</a:t>
            </a:r>
          </a:p>
        </p:txBody>
      </p:sp>
    </p:spTree>
    <p:extLst>
      <p:ext uri="{BB962C8B-B14F-4D97-AF65-F5344CB8AC3E}">
        <p14:creationId xmlns:p14="http://schemas.microsoft.com/office/powerpoint/2010/main" val="3115487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            From Configuration to Building Stage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7F94239-2E28-4AED-F755-C92FDF9979C1}"/>
              </a:ext>
            </a:extLst>
          </p:cNvPr>
          <p:cNvSpPr txBox="1"/>
          <p:nvPr/>
        </p:nvSpPr>
        <p:spPr>
          <a:xfrm>
            <a:off x="4420895" y="3872335"/>
            <a:ext cx="26682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the executables.</a:t>
            </a:r>
          </a:p>
        </p:txBody>
      </p:sp>
    </p:spTree>
    <p:extLst>
      <p:ext uri="{BB962C8B-B14F-4D97-AF65-F5344CB8AC3E}">
        <p14:creationId xmlns:p14="http://schemas.microsoft.com/office/powerpoint/2010/main" val="11941774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Building Procedure Management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C332E308-B42F-0810-6178-00D62DA16E3A}"/>
              </a:ext>
            </a:extLst>
          </p:cNvPr>
          <p:cNvSpPr txBox="1"/>
          <p:nvPr/>
        </p:nvSpPr>
        <p:spPr>
          <a:xfrm>
            <a:off x="807720" y="1929259"/>
            <a:ext cx="905256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(var1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OFF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(var2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ON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(var1)</a:t>
            </a: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   message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(STATUS 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"var1 is evaluated to false."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elseif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(var2)</a:t>
            </a: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   message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(STATUS 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"var2 is evaluated to true."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   message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(STATUS 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"The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program will not enter this area."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endif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806783CA-82FB-EE73-155E-8B3BCCABD143}"/>
              </a:ext>
            </a:extLst>
          </p:cNvPr>
          <p:cNvSpPr txBox="1"/>
          <p:nvPr/>
        </p:nvSpPr>
        <p:spPr>
          <a:xfrm>
            <a:off x="447040" y="1186180"/>
            <a:ext cx="112979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Flow control in CMake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4BCD30B6-B4D1-7157-8E89-1B042BA1A7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" b="16395"/>
          <a:stretch/>
        </p:blipFill>
        <p:spPr>
          <a:xfrm>
            <a:off x="7955601" y="2141592"/>
            <a:ext cx="3428679" cy="313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5462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Building Procedure Management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77F94239-2E28-4AED-F755-C92FDF9979C1}"/>
                  </a:ext>
                </a:extLst>
              </p:cNvPr>
              <p:cNvSpPr txBox="1"/>
              <p:nvPr/>
            </p:nvSpPr>
            <p:spPr>
              <a:xfrm>
                <a:off x="447040" y="2113280"/>
                <a:ext cx="11297920" cy="22467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800100" lvl="1" indent="-342900">
                  <a:buFont typeface="Arial" panose="020B0604020202020204" pitchFamily="34" charset="0"/>
                  <a:buChar char="•"/>
                </a:pPr>
                <a:endParaRPr lang="en-US" altLang="zh-TW" sz="20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TW" sz="2000" b="0" dirty="0" err="1">
                    <a:solidFill>
                      <a:srgbClr val="569CD6"/>
                    </a:solidFill>
                    <a:effectLst/>
                    <a:latin typeface="Consolas" panose="020B0609020204030204" pitchFamily="49" charset="0"/>
                  </a:rPr>
                  <a:t>add_subdirectory</a:t>
                </a:r>
                <a:r>
                  <a:rPr lang="en-US" altLang="zh-TW" sz="2000" b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Consolas" panose="020B0609020204030204" pitchFamily="49" charset="0"/>
                  </a:rPr>
                  <a:t>(</a:t>
                </a:r>
                <a:r>
                  <a:rPr lang="en-US" altLang="zh-TW" sz="2000" b="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Consolas" panose="020B0609020204030204" pitchFamily="49" charset="0"/>
                  </a:rPr>
                  <a:t>subdir_name</a:t>
                </a:r>
                <a:r>
                  <a:rPr lang="en-US" altLang="zh-TW" sz="2000" b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Consolas" panose="020B0609020204030204" pitchFamily="49" charset="0"/>
                  </a:rPr>
                  <a:t>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zh-TW" sz="2000" dirty="0"/>
                  <a:t> Add a subdirectory to the build. Subdirectories must contain a CMakeLists.txt too.  </a:t>
                </a:r>
              </a:p>
              <a:p>
                <a:pPr lvl="2"/>
                <a:endParaRPr lang="en-US" altLang="zh-TW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TW" sz="2000" b="0" dirty="0">
                    <a:solidFill>
                      <a:srgbClr val="569CD6"/>
                    </a:solidFill>
                    <a:effectLst/>
                    <a:latin typeface="Consolas" panose="020B0609020204030204" pitchFamily="49" charset="0"/>
                  </a:rPr>
                  <a:t>include</a:t>
                </a:r>
                <a:r>
                  <a:rPr lang="en-US" altLang="zh-TW" sz="2000" b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Consolas" panose="020B0609020204030204" pitchFamily="49" charset="0"/>
                  </a:rPr>
                  <a:t>(</a:t>
                </a:r>
                <a:r>
                  <a:rPr lang="en-US" altLang="zh-TW" sz="2000" b="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Consolas" panose="020B0609020204030204" pitchFamily="49" charset="0"/>
                  </a:rPr>
                  <a:t>cmake_filename.cmake</a:t>
                </a:r>
                <a:r>
                  <a:rPr lang="en-US" altLang="zh-TW" sz="2000" b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Consolas" panose="020B0609020204030204" pitchFamily="49" charset="0"/>
                  </a:rPr>
                  <a:t> or </a:t>
                </a:r>
                <a:r>
                  <a:rPr lang="en-US" altLang="zh-TW" sz="2000" b="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Consolas" panose="020B0609020204030204" pitchFamily="49" charset="0"/>
                  </a:rPr>
                  <a:t>module_name</a:t>
                </a:r>
                <a:r>
                  <a:rPr lang="en-US" altLang="zh-TW" sz="2000" b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Consolas" panose="020B0609020204030204" pitchFamily="49" charset="0"/>
                  </a:rPr>
                  <a:t>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zh-TW" sz="2000" dirty="0"/>
                  <a:t> Load module or *.</a:t>
                </a:r>
                <a:r>
                  <a:rPr lang="en-US" altLang="zh-TW" sz="2000" dirty="0" err="1"/>
                  <a:t>cmake</a:t>
                </a:r>
                <a:r>
                  <a:rPr lang="en-US" altLang="zh-TW" sz="2000" dirty="0"/>
                  <a:t> scripts files to the build. Those scripts files may describe some CMake configurations.  </a:t>
                </a:r>
              </a:p>
            </p:txBody>
          </p:sp>
        </mc:Choice>
        <mc:Fallback xmlns="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77F94239-2E28-4AED-F755-C92FDF9979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040" y="2113280"/>
                <a:ext cx="11297920" cy="2246769"/>
              </a:xfrm>
              <a:prstGeom prst="rect">
                <a:avLst/>
              </a:prstGeom>
              <a:blipFill>
                <a:blip r:embed="rId2"/>
                <a:stretch>
                  <a:fillRect l="-485" b="-407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607607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0">
              <a:srgbClr val="274B47"/>
            </a:gs>
            <a:gs pos="33000">
              <a:srgbClr val="274B47"/>
            </a:gs>
            <a:gs pos="100000">
              <a:srgbClr val="274B47">
                <a:alpha val="0"/>
              </a:srgbClr>
            </a:gs>
          </a:gsLst>
          <a:lin ang="0" scaled="0"/>
          <a:tileRect/>
        </a:gra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19746</TotalTime>
  <Words>4316</Words>
  <Application>Microsoft Office PowerPoint</Application>
  <PresentationFormat>寬螢幕</PresentationFormat>
  <Paragraphs>595</Paragraphs>
  <Slides>54</Slides>
  <Notes>0</Notes>
  <HiddenSlides>2</HiddenSlides>
  <MMClips>1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54</vt:i4>
      </vt:variant>
    </vt:vector>
  </HeadingPairs>
  <TitlesOfParts>
    <vt:vector size="62" baseType="lpstr">
      <vt:lpstr>-apple-system</vt:lpstr>
      <vt:lpstr>SFMono-Regular</vt:lpstr>
      <vt:lpstr>Arial</vt:lpstr>
      <vt:lpstr>Calibri</vt:lpstr>
      <vt:lpstr>Calibri Light</vt:lpstr>
      <vt:lpstr>Cambria Math</vt:lpstr>
      <vt:lpstr>Consolas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CMake-Tools</dc:title>
  <dc:creator>Jeff Ho (何奇軒)</dc:creator>
  <cp:lastModifiedBy>Jeff Ho (何奇軒)</cp:lastModifiedBy>
  <cp:revision>556</cp:revision>
  <dcterms:created xsi:type="dcterms:W3CDTF">2022-05-31T08:46:30Z</dcterms:created>
  <dcterms:modified xsi:type="dcterms:W3CDTF">2022-06-17T08:44:42Z</dcterms:modified>
</cp:coreProperties>
</file>